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 id="293" r:id="rId84"/>
    <p:sldId id="294" r:id="rId85"/>
    <p:sldId id="295" r:id="rId86"/>
    <p:sldId id="296" r:id="rId87"/>
    <p:sldId id="297" r:id="rId88"/>
    <p:sldId id="298" r:id="rId89"/>
    <p:sldId id="299"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Open Sans Light" charset="1" panose="020B0306030504020204"/>
      <p:regular r:id="rId15"/>
    </p:embeddedFont>
    <p:embeddedFont>
      <p:font typeface="Open Sans Light Italics" charset="1" panose="020B0306030504020204"/>
      <p:regular r:id="rId16"/>
    </p:embeddedFont>
    <p:embeddedFont>
      <p:font typeface="Open Sans Ultra-Bold" charset="1" panose="00000000000000000000"/>
      <p:regular r:id="rId17"/>
    </p:embeddedFont>
    <p:embeddedFont>
      <p:font typeface="Open Sans Ultra-Bold Italics" charset="1" panose="00000000000000000000"/>
      <p:regular r:id="rId18"/>
    </p:embeddedFont>
    <p:embeddedFont>
      <p:font typeface="Abhaya Libre" charset="1" panose="02000503000000000000"/>
      <p:regular r:id="rId19"/>
    </p:embeddedFont>
    <p:embeddedFont>
      <p:font typeface="Abhaya Libre Bold" charset="1" panose="02000803000000000000"/>
      <p:regular r:id="rId20"/>
    </p:embeddedFont>
    <p:embeddedFont>
      <p:font typeface="Abhaya Libre Italics" charset="1" panose="02000503000000000000"/>
      <p:regular r:id="rId21"/>
    </p:embeddedFont>
    <p:embeddedFont>
      <p:font typeface="Abhaya Libre Bold Italics" charset="1" panose="02000803000000000000"/>
      <p:regular r:id="rId22"/>
    </p:embeddedFont>
    <p:embeddedFont>
      <p:font typeface="Abhaya Libre Medium" charset="1" panose="02000603000000000000"/>
      <p:regular r:id="rId23"/>
    </p:embeddedFont>
    <p:embeddedFont>
      <p:font typeface="Abhaya Libre Medium Italics" charset="1" panose="02000603000000000000"/>
      <p:regular r:id="rId24"/>
    </p:embeddedFont>
    <p:embeddedFont>
      <p:font typeface="Abhaya Libre Semi-Bold" charset="1" panose="02000703000000000000"/>
      <p:regular r:id="rId25"/>
    </p:embeddedFont>
    <p:embeddedFont>
      <p:font typeface="Abhaya Libre Semi-Bold Italics" charset="1" panose="02000703000000000000"/>
      <p:regular r:id="rId26"/>
    </p:embeddedFont>
    <p:embeddedFont>
      <p:font typeface="Abhaya Libre Ultra-Bold" charset="1" panose="02000803000000000000"/>
      <p:regular r:id="rId27"/>
    </p:embeddedFont>
    <p:embeddedFont>
      <p:font typeface="Abhaya Libre Ultra-Bold Italics" charset="1" panose="02000803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72" Target="slides/slide26.xml" Type="http://schemas.openxmlformats.org/officeDocument/2006/relationships/slide"/><Relationship Id="rId73" Target="slides/slide27.xml" Type="http://schemas.openxmlformats.org/officeDocument/2006/relationships/slide"/><Relationship Id="rId74" Target="slides/slide28.xml" Type="http://schemas.openxmlformats.org/officeDocument/2006/relationships/slide"/><Relationship Id="rId75" Target="slides/slide29.xml" Type="http://schemas.openxmlformats.org/officeDocument/2006/relationships/slide"/><Relationship Id="rId76" Target="slides/slide30.xml" Type="http://schemas.openxmlformats.org/officeDocument/2006/relationships/slide"/><Relationship Id="rId77" Target="slides/slide31.xml" Type="http://schemas.openxmlformats.org/officeDocument/2006/relationships/slide"/><Relationship Id="rId78" Target="slides/slide32.xml" Type="http://schemas.openxmlformats.org/officeDocument/2006/relationships/slide"/><Relationship Id="rId79" Target="slides/slide33.xml" Type="http://schemas.openxmlformats.org/officeDocument/2006/relationships/slide"/><Relationship Id="rId8" Target="fonts/font8.fntdata" Type="http://schemas.openxmlformats.org/officeDocument/2006/relationships/font"/><Relationship Id="rId80" Target="slides/slide34.xml" Type="http://schemas.openxmlformats.org/officeDocument/2006/relationships/slide"/><Relationship Id="rId81" Target="slides/slide35.xml" Type="http://schemas.openxmlformats.org/officeDocument/2006/relationships/slide"/><Relationship Id="rId82" Target="slides/slide36.xml" Type="http://schemas.openxmlformats.org/officeDocument/2006/relationships/slide"/><Relationship Id="rId83" Target="slides/slide37.xml" Type="http://schemas.openxmlformats.org/officeDocument/2006/relationships/slide"/><Relationship Id="rId84" Target="slides/slide38.xml" Type="http://schemas.openxmlformats.org/officeDocument/2006/relationships/slide"/><Relationship Id="rId85" Target="slides/slide39.xml" Type="http://schemas.openxmlformats.org/officeDocument/2006/relationships/slide"/><Relationship Id="rId86" Target="slides/slide40.xml" Type="http://schemas.openxmlformats.org/officeDocument/2006/relationships/slide"/><Relationship Id="rId87" Target="slides/slide41.xml" Type="http://schemas.openxmlformats.org/officeDocument/2006/relationships/slide"/><Relationship Id="rId88" Target="slides/slide42.xml" Type="http://schemas.openxmlformats.org/officeDocument/2006/relationships/slide"/><Relationship Id="rId89" Target="slides/slide43.xml" Type="http://schemas.openxmlformats.org/officeDocument/2006/relationships/slide"/><Relationship Id="rId9" Target="fonts/font9.fntdata" Type="http://schemas.openxmlformats.org/officeDocument/2006/relationships/font"/><Relationship Id="rId90" Target="slides/slide4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829519" y="3958770"/>
            <a:ext cx="12054276" cy="2594744"/>
          </a:xfrm>
          <a:prstGeom prst="rect">
            <a:avLst/>
          </a:prstGeom>
        </p:spPr>
        <p:txBody>
          <a:bodyPr anchor="t" rtlCol="false" tIns="0" lIns="0" bIns="0" rIns="0">
            <a:spAutoFit/>
          </a:bodyPr>
          <a:lstStyle/>
          <a:p>
            <a:pPr algn="ctr">
              <a:lnSpc>
                <a:spcPts val="9936"/>
              </a:lnSpc>
            </a:pPr>
            <a:r>
              <a:rPr lang="en-US" sz="10243">
                <a:solidFill>
                  <a:srgbClr val="000000"/>
                </a:solidFill>
                <a:latin typeface="Alatsi"/>
              </a:rPr>
              <a:t>Airline Passenger Satisfaction</a:t>
            </a:r>
          </a:p>
        </p:txBody>
      </p:sp>
      <p:sp>
        <p:nvSpPr>
          <p:cNvPr name="Freeform 3" id="3"/>
          <p:cNvSpPr/>
          <p:nvPr/>
        </p:nvSpPr>
        <p:spPr>
          <a:xfrm flipH="false" flipV="false" rot="0">
            <a:off x="13040534" y="-207087"/>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98280" y="299297"/>
            <a:ext cx="2735014" cy="1968295"/>
          </a:xfrm>
          <a:custGeom>
            <a:avLst/>
            <a:gdLst/>
            <a:ahLst/>
            <a:cxnLst/>
            <a:rect r="r" b="b" t="t" l="l"/>
            <a:pathLst>
              <a:path h="1968295" w="2735014">
                <a:moveTo>
                  <a:pt x="0" y="0"/>
                </a:moveTo>
                <a:lnTo>
                  <a:pt x="2735015" y="0"/>
                </a:lnTo>
                <a:lnTo>
                  <a:pt x="2735015" y="1968295"/>
                </a:lnTo>
                <a:lnTo>
                  <a:pt x="0" y="1968295"/>
                </a:lnTo>
                <a:lnTo>
                  <a:pt x="0" y="0"/>
                </a:lnTo>
                <a:close/>
              </a:path>
            </a:pathLst>
          </a:custGeom>
          <a:blipFill>
            <a:blip r:embed="rId4"/>
            <a:stretch>
              <a:fillRect l="0" t="0" r="0" b="0"/>
            </a:stretch>
          </a:blipFill>
        </p:spPr>
      </p:sp>
      <p:sp>
        <p:nvSpPr>
          <p:cNvPr name="TextBox 6" id="6"/>
          <p:cNvSpPr txBox="true"/>
          <p:nvPr/>
        </p:nvSpPr>
        <p:spPr>
          <a:xfrm rot="0">
            <a:off x="2829519" y="7154940"/>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Bold"/>
              </a:rPr>
              <a:t>Presented By : Team 13</a:t>
            </a:r>
          </a:p>
        </p:txBody>
      </p:sp>
      <p:sp>
        <p:nvSpPr>
          <p:cNvPr name="TextBox 7" id="7"/>
          <p:cNvSpPr txBox="true"/>
          <p:nvPr/>
        </p:nvSpPr>
        <p:spPr>
          <a:xfrm rot="0">
            <a:off x="5701139" y="8728106"/>
            <a:ext cx="6882108" cy="53019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Supervised by: Eng. Omar Samir</a:t>
            </a:r>
          </a:p>
        </p:txBody>
      </p:sp>
      <p:sp>
        <p:nvSpPr>
          <p:cNvPr name="TextBox 8" id="8"/>
          <p:cNvSpPr txBox="true"/>
          <p:nvPr/>
        </p:nvSpPr>
        <p:spPr>
          <a:xfrm rot="0">
            <a:off x="2258446" y="761166"/>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Bold"/>
              </a:rPr>
              <a:t>Big Data Project|2024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181915" y="4751836"/>
            <a:ext cx="7108119" cy="1549176"/>
            <a:chOff x="0" y="0"/>
            <a:chExt cx="2498828" cy="544606"/>
          </a:xfrm>
        </p:grpSpPr>
        <p:sp>
          <p:nvSpPr>
            <p:cNvPr name="Freeform 3" id="3"/>
            <p:cNvSpPr/>
            <p:nvPr/>
          </p:nvSpPr>
          <p:spPr>
            <a:xfrm flipH="false" flipV="false" rot="0">
              <a:off x="0" y="0"/>
              <a:ext cx="2498828" cy="544606"/>
            </a:xfrm>
            <a:custGeom>
              <a:avLst/>
              <a:gdLst/>
              <a:ahLst/>
              <a:cxnLst/>
              <a:rect r="r" b="b" t="t" l="l"/>
              <a:pathLst>
                <a:path h="544606" w="2498828">
                  <a:moveTo>
                    <a:pt x="55547" y="0"/>
                  </a:moveTo>
                  <a:lnTo>
                    <a:pt x="2443280" y="0"/>
                  </a:lnTo>
                  <a:cubicBezTo>
                    <a:pt x="2473958" y="0"/>
                    <a:pt x="2498828" y="24869"/>
                    <a:pt x="2498828" y="55547"/>
                  </a:cubicBezTo>
                  <a:lnTo>
                    <a:pt x="2498828" y="489059"/>
                  </a:lnTo>
                  <a:cubicBezTo>
                    <a:pt x="2498828" y="519736"/>
                    <a:pt x="2473958" y="544606"/>
                    <a:pt x="2443280" y="544606"/>
                  </a:cubicBezTo>
                  <a:lnTo>
                    <a:pt x="55547" y="544606"/>
                  </a:lnTo>
                  <a:cubicBezTo>
                    <a:pt x="24869" y="544606"/>
                    <a:pt x="0" y="519736"/>
                    <a:pt x="0" y="489059"/>
                  </a:cubicBezTo>
                  <a:lnTo>
                    <a:pt x="0" y="55547"/>
                  </a:lnTo>
                  <a:cubicBezTo>
                    <a:pt x="0" y="24869"/>
                    <a:pt x="24869" y="0"/>
                    <a:pt x="55547" y="0"/>
                  </a:cubicBezTo>
                  <a:close/>
                </a:path>
              </a:pathLst>
            </a:custGeom>
            <a:solidFill>
              <a:srgbClr val="E9C7C6"/>
            </a:solidFill>
            <a:ln w="38100" cap="rnd">
              <a:solidFill>
                <a:srgbClr val="000000"/>
              </a:solidFill>
              <a:prstDash val="solid"/>
              <a:round/>
            </a:ln>
          </p:spPr>
        </p:sp>
        <p:sp>
          <p:nvSpPr>
            <p:cNvPr name="TextBox 4" id="4"/>
            <p:cNvSpPr txBox="true"/>
            <p:nvPr/>
          </p:nvSpPr>
          <p:spPr>
            <a:xfrm>
              <a:off x="0" y="-38100"/>
              <a:ext cx="2498828" cy="5827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596148" y="4751836"/>
            <a:ext cx="7091454" cy="1549176"/>
            <a:chOff x="0" y="0"/>
            <a:chExt cx="2492969" cy="544606"/>
          </a:xfrm>
        </p:grpSpPr>
        <p:sp>
          <p:nvSpPr>
            <p:cNvPr name="Freeform 6" id="6"/>
            <p:cNvSpPr/>
            <p:nvPr/>
          </p:nvSpPr>
          <p:spPr>
            <a:xfrm flipH="false" flipV="false" rot="0">
              <a:off x="0" y="0"/>
              <a:ext cx="2492969" cy="544606"/>
            </a:xfrm>
            <a:custGeom>
              <a:avLst/>
              <a:gdLst/>
              <a:ahLst/>
              <a:cxnLst/>
              <a:rect r="r" b="b" t="t" l="l"/>
              <a:pathLst>
                <a:path h="544606" w="2492969">
                  <a:moveTo>
                    <a:pt x="55678" y="0"/>
                  </a:moveTo>
                  <a:lnTo>
                    <a:pt x="2437291" y="0"/>
                  </a:lnTo>
                  <a:cubicBezTo>
                    <a:pt x="2452058" y="0"/>
                    <a:pt x="2466220" y="5866"/>
                    <a:pt x="2476661" y="16308"/>
                  </a:cubicBezTo>
                  <a:cubicBezTo>
                    <a:pt x="2487103" y="26749"/>
                    <a:pt x="2492969" y="40911"/>
                    <a:pt x="2492969" y="55678"/>
                  </a:cubicBezTo>
                  <a:lnTo>
                    <a:pt x="2492969" y="488928"/>
                  </a:lnTo>
                  <a:cubicBezTo>
                    <a:pt x="2492969" y="503695"/>
                    <a:pt x="2487103" y="517857"/>
                    <a:pt x="2476661" y="528298"/>
                  </a:cubicBezTo>
                  <a:cubicBezTo>
                    <a:pt x="2466220" y="538740"/>
                    <a:pt x="2452058" y="544606"/>
                    <a:pt x="2437291" y="544606"/>
                  </a:cubicBezTo>
                  <a:lnTo>
                    <a:pt x="55678" y="544606"/>
                  </a:lnTo>
                  <a:cubicBezTo>
                    <a:pt x="40911" y="544606"/>
                    <a:pt x="26749" y="538740"/>
                    <a:pt x="16308" y="528298"/>
                  </a:cubicBezTo>
                  <a:cubicBezTo>
                    <a:pt x="5866" y="517857"/>
                    <a:pt x="0" y="503695"/>
                    <a:pt x="0" y="488928"/>
                  </a:cubicBezTo>
                  <a:lnTo>
                    <a:pt x="0" y="55678"/>
                  </a:lnTo>
                  <a:cubicBezTo>
                    <a:pt x="0" y="40911"/>
                    <a:pt x="5866" y="26749"/>
                    <a:pt x="16308" y="16308"/>
                  </a:cubicBezTo>
                  <a:cubicBezTo>
                    <a:pt x="26749" y="5866"/>
                    <a:pt x="40911" y="0"/>
                    <a:pt x="55678" y="0"/>
                  </a:cubicBezTo>
                  <a:close/>
                </a:path>
              </a:pathLst>
            </a:custGeom>
            <a:solidFill>
              <a:srgbClr val="E9C7C6"/>
            </a:solidFill>
            <a:ln w="38100" cap="rnd">
              <a:solidFill>
                <a:srgbClr val="000000"/>
              </a:solidFill>
              <a:prstDash val="solid"/>
              <a:round/>
            </a:ln>
          </p:spPr>
        </p:sp>
        <p:sp>
          <p:nvSpPr>
            <p:cNvPr name="TextBox 7" id="7"/>
            <p:cNvSpPr txBox="true"/>
            <p:nvPr/>
          </p:nvSpPr>
          <p:spPr>
            <a:xfrm>
              <a:off x="0" y="-38100"/>
              <a:ext cx="2492969" cy="58270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13" id="13"/>
          <p:cNvSpPr/>
          <p:nvPr/>
        </p:nvSpPr>
        <p:spPr>
          <a:xfrm flipH="false" flipV="false" rot="0">
            <a:off x="2267270" y="6605812"/>
            <a:ext cx="13753460" cy="3386530"/>
          </a:xfrm>
          <a:custGeom>
            <a:avLst/>
            <a:gdLst/>
            <a:ahLst/>
            <a:cxnLst/>
            <a:rect r="r" b="b" t="t" l="l"/>
            <a:pathLst>
              <a:path h="3386530" w="13753460">
                <a:moveTo>
                  <a:pt x="0" y="0"/>
                </a:moveTo>
                <a:lnTo>
                  <a:pt x="13753460" y="0"/>
                </a:lnTo>
                <a:lnTo>
                  <a:pt x="13753460" y="3386531"/>
                </a:lnTo>
                <a:lnTo>
                  <a:pt x="0" y="3386531"/>
                </a:lnTo>
                <a:lnTo>
                  <a:pt x="0" y="0"/>
                </a:lnTo>
                <a:close/>
              </a:path>
            </a:pathLst>
          </a:custGeom>
          <a:blipFill>
            <a:blip r:embed="rId2"/>
            <a:stretch>
              <a:fillRect l="0" t="0" r="0" b="0"/>
            </a:stretch>
          </a:blipFill>
        </p:spPr>
      </p:sp>
      <p:sp>
        <p:nvSpPr>
          <p:cNvPr name="TextBox 14" id="14"/>
          <p:cNvSpPr txBox="true"/>
          <p:nvPr/>
        </p:nvSpPr>
        <p:spPr>
          <a:xfrm rot="0">
            <a:off x="2105696" y="81272"/>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
        <p:nvSpPr>
          <p:cNvPr name="TextBox 15" id="15"/>
          <p:cNvSpPr txBox="true"/>
          <p:nvPr/>
        </p:nvSpPr>
        <p:spPr>
          <a:xfrm rot="0">
            <a:off x="1028700" y="4340689"/>
            <a:ext cx="7261334" cy="502643"/>
          </a:xfrm>
          <a:prstGeom prst="rect">
            <a:avLst/>
          </a:prstGeom>
        </p:spPr>
        <p:txBody>
          <a:bodyPr anchor="t" rtlCol="false" tIns="0" lIns="0" bIns="0" rIns="0">
            <a:spAutoFit/>
          </a:bodyPr>
          <a:lstStyle/>
          <a:p>
            <a:pPr algn="l">
              <a:lnSpc>
                <a:spcPts val="4111"/>
              </a:lnSpc>
            </a:pPr>
            <a:r>
              <a:rPr lang="en-US" sz="2936">
                <a:solidFill>
                  <a:srgbClr val="000000"/>
                </a:solidFill>
                <a:latin typeface="Alatsi Bold"/>
              </a:rPr>
              <a:t>Flight Distance</a:t>
            </a:r>
          </a:p>
        </p:txBody>
      </p:sp>
      <p:sp>
        <p:nvSpPr>
          <p:cNvPr name="TextBox 16" id="16"/>
          <p:cNvSpPr txBox="true"/>
          <p:nvPr/>
        </p:nvSpPr>
        <p:spPr>
          <a:xfrm rot="0">
            <a:off x="1444571" y="5105400"/>
            <a:ext cx="6582807" cy="774988"/>
          </a:xfrm>
          <a:prstGeom prst="rect">
            <a:avLst/>
          </a:prstGeom>
        </p:spPr>
        <p:txBody>
          <a:bodyPr anchor="t" rtlCol="false" tIns="0" lIns="0" bIns="0" rIns="0">
            <a:spAutoFit/>
          </a:bodyPr>
          <a:lstStyle/>
          <a:p>
            <a:pPr algn="l">
              <a:lnSpc>
                <a:spcPts val="3141"/>
              </a:lnSpc>
            </a:pPr>
            <a:r>
              <a:rPr lang="en-US" sz="2243">
                <a:solidFill>
                  <a:srgbClr val="000000"/>
                </a:solidFill>
                <a:latin typeface="Alatsi Bold"/>
              </a:rPr>
              <a:t>Since the portion of rows having the outliers in the "Flight Distance" is very small so we will remove it.</a:t>
            </a:r>
          </a:p>
        </p:txBody>
      </p:sp>
      <p:sp>
        <p:nvSpPr>
          <p:cNvPr name="TextBox 17" id="17"/>
          <p:cNvSpPr txBox="true"/>
          <p:nvPr/>
        </p:nvSpPr>
        <p:spPr>
          <a:xfrm rot="0">
            <a:off x="9426268" y="4340689"/>
            <a:ext cx="7261334" cy="502643"/>
          </a:xfrm>
          <a:prstGeom prst="rect">
            <a:avLst/>
          </a:prstGeom>
        </p:spPr>
        <p:txBody>
          <a:bodyPr anchor="t" rtlCol="false" tIns="0" lIns="0" bIns="0" rIns="0">
            <a:spAutoFit/>
          </a:bodyPr>
          <a:lstStyle/>
          <a:p>
            <a:pPr algn="l">
              <a:lnSpc>
                <a:spcPts val="4111"/>
              </a:lnSpc>
            </a:pPr>
            <a:r>
              <a:rPr lang="en-US" sz="2936">
                <a:solidFill>
                  <a:srgbClr val="000000"/>
                </a:solidFill>
                <a:latin typeface="Alatsi Bold"/>
              </a:rPr>
              <a:t>Departure &amp; Arrival Delay in Minutes</a:t>
            </a:r>
          </a:p>
        </p:txBody>
      </p:sp>
      <p:sp>
        <p:nvSpPr>
          <p:cNvPr name="TextBox 18" id="18"/>
          <p:cNvSpPr txBox="true"/>
          <p:nvPr/>
        </p:nvSpPr>
        <p:spPr>
          <a:xfrm rot="0">
            <a:off x="10113128" y="5119880"/>
            <a:ext cx="6057494" cy="774988"/>
          </a:xfrm>
          <a:prstGeom prst="rect">
            <a:avLst/>
          </a:prstGeom>
        </p:spPr>
        <p:txBody>
          <a:bodyPr anchor="t" rtlCol="false" tIns="0" lIns="0" bIns="0" rIns="0">
            <a:spAutoFit/>
          </a:bodyPr>
          <a:lstStyle/>
          <a:p>
            <a:pPr algn="l">
              <a:lnSpc>
                <a:spcPts val="3141"/>
              </a:lnSpc>
            </a:pPr>
            <a:r>
              <a:rPr lang="en-US" sz="2243">
                <a:solidFill>
                  <a:srgbClr val="000000"/>
                </a:solidFill>
                <a:latin typeface="Alatsi Bold"/>
              </a:rPr>
              <a:t>We will normalize "Departure Delay in Minutes","Arrival Delay in Minutes" </a:t>
            </a:r>
          </a:p>
        </p:txBody>
      </p:sp>
      <p:sp>
        <p:nvSpPr>
          <p:cNvPr name="TextBox 19" id="19"/>
          <p:cNvSpPr txBox="true"/>
          <p:nvPr/>
        </p:nvSpPr>
        <p:spPr>
          <a:xfrm rot="0">
            <a:off x="1791340" y="2531955"/>
            <a:ext cx="14705320" cy="7224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Problem of outliers:</a:t>
            </a:r>
          </a:p>
        </p:txBody>
      </p:sp>
      <p:sp>
        <p:nvSpPr>
          <p:cNvPr name="TextBox 20" id="20"/>
          <p:cNvSpPr txBox="true"/>
          <p:nvPr/>
        </p:nvSpPr>
        <p:spPr>
          <a:xfrm rot="0">
            <a:off x="6964124" y="2072957"/>
            <a:ext cx="8895031" cy="2324883"/>
          </a:xfrm>
          <a:prstGeom prst="rect">
            <a:avLst/>
          </a:prstGeom>
        </p:spPr>
        <p:txBody>
          <a:bodyPr anchor="t" rtlCol="false" tIns="0" lIns="0" bIns="0" rIns="0">
            <a:spAutoFit/>
          </a:bodyPr>
          <a:lstStyle/>
          <a:p>
            <a:pPr algn="l">
              <a:lnSpc>
                <a:spcPts val="3106"/>
              </a:lnSpc>
              <a:spcBef>
                <a:spcPct val="0"/>
              </a:spcBef>
            </a:pPr>
            <a:r>
              <a:rPr lang="en-US" sz="2219" u="sng">
                <a:solidFill>
                  <a:srgbClr val="000000"/>
                </a:solidFill>
                <a:latin typeface="Alatsi Bold"/>
              </a:rPr>
              <a:t>Portion of outliers in each column: </a:t>
            </a:r>
          </a:p>
          <a:p>
            <a:pPr algn="l">
              <a:lnSpc>
                <a:spcPts val="3106"/>
              </a:lnSpc>
              <a:spcBef>
                <a:spcPct val="0"/>
              </a:spcBef>
            </a:pPr>
          </a:p>
          <a:p>
            <a:pPr algn="l">
              <a:lnSpc>
                <a:spcPts val="3106"/>
              </a:lnSpc>
              <a:spcBef>
                <a:spcPct val="0"/>
              </a:spcBef>
            </a:pPr>
            <a:r>
              <a:rPr lang="en-US" sz="2219">
                <a:solidFill>
                  <a:srgbClr val="000000"/>
                </a:solidFill>
                <a:latin typeface="Alatsi Bold"/>
              </a:rPr>
              <a:t>Departure Delay in Minutes      0.139831 </a:t>
            </a:r>
          </a:p>
          <a:p>
            <a:pPr algn="l">
              <a:lnSpc>
                <a:spcPts val="3106"/>
              </a:lnSpc>
              <a:spcBef>
                <a:spcPct val="0"/>
              </a:spcBef>
            </a:pPr>
            <a:r>
              <a:rPr lang="en-US" sz="2219">
                <a:solidFill>
                  <a:srgbClr val="000000"/>
                </a:solidFill>
                <a:latin typeface="Alatsi Bold"/>
              </a:rPr>
              <a:t>Arrival Delay in Minutes              0.134699 </a:t>
            </a:r>
          </a:p>
          <a:p>
            <a:pPr algn="l">
              <a:lnSpc>
                <a:spcPts val="3106"/>
              </a:lnSpc>
              <a:spcBef>
                <a:spcPct val="0"/>
              </a:spcBef>
            </a:pPr>
            <a:r>
              <a:rPr lang="en-US" sz="2219">
                <a:solidFill>
                  <a:srgbClr val="000000"/>
                </a:solidFill>
                <a:latin typeface="Alatsi Bold"/>
              </a:rPr>
              <a:t>Flight Distance                                 0.022049 </a:t>
            </a:r>
          </a:p>
          <a:p>
            <a:pPr algn="ctr">
              <a:lnSpc>
                <a:spcPts val="310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782145" y="2222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3" id="3"/>
          <p:cNvGrpSpPr/>
          <p:nvPr/>
        </p:nvGrpSpPr>
        <p:grpSpPr>
          <a:xfrm rot="0">
            <a:off x="1028700" y="3820426"/>
            <a:ext cx="831747" cy="787270"/>
            <a:chOff x="0" y="0"/>
            <a:chExt cx="1108996" cy="1049694"/>
          </a:xfrm>
        </p:grpSpPr>
        <p:grpSp>
          <p:nvGrpSpPr>
            <p:cNvPr name="Group 4" id="4"/>
            <p:cNvGrpSpPr/>
            <p:nvPr/>
          </p:nvGrpSpPr>
          <p:grpSpPr>
            <a:xfrm rot="0">
              <a:off x="0" y="0"/>
              <a:ext cx="1108996" cy="1049694"/>
              <a:chOff x="0" y="0"/>
              <a:chExt cx="858719" cy="812800"/>
            </a:xfrm>
          </p:grpSpPr>
          <p:sp>
            <p:nvSpPr>
              <p:cNvPr name="Freeform 5" id="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6" id="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a:t>
              </a:r>
            </a:p>
          </p:txBody>
        </p:sp>
      </p:grpSp>
      <p:sp>
        <p:nvSpPr>
          <p:cNvPr name="TextBox 8" id="8"/>
          <p:cNvSpPr txBox="true"/>
          <p:nvPr/>
        </p:nvSpPr>
        <p:spPr>
          <a:xfrm rot="0">
            <a:off x="2179162" y="3863545"/>
            <a:ext cx="15036767" cy="533570"/>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There is an almost equal number of male and female participants in the survey. </a:t>
            </a:r>
          </a:p>
        </p:txBody>
      </p:sp>
      <p:sp>
        <p:nvSpPr>
          <p:cNvPr name="TextBox 9" id="9"/>
          <p:cNvSpPr txBox="true"/>
          <p:nvPr/>
        </p:nvSpPr>
        <p:spPr>
          <a:xfrm rot="0">
            <a:off x="2222533" y="5769155"/>
            <a:ext cx="15036767" cy="1180465"/>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 </a:t>
            </a:r>
            <a:r>
              <a:rPr lang="en-US" sz="3400">
                <a:solidFill>
                  <a:srgbClr val="000000"/>
                </a:solidFill>
                <a:latin typeface="Alatsi Bold"/>
              </a:rPr>
              <a:t>Most of passengers are neutral or dissatisfied = 56.7% ==&gt; we need to analysis the reasons and try to find business solutions to make them more satisfied </a:t>
            </a:r>
          </a:p>
        </p:txBody>
      </p:sp>
      <p:sp>
        <p:nvSpPr>
          <p:cNvPr name="TextBox 10" id="10"/>
          <p:cNvSpPr txBox="true"/>
          <p:nvPr/>
        </p:nvSpPr>
        <p:spPr>
          <a:xfrm rot="0">
            <a:off x="2222533" y="7055862"/>
            <a:ext cx="15036767" cy="58039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 </a:t>
            </a:r>
            <a:r>
              <a:rPr lang="en-US" sz="3400">
                <a:solidFill>
                  <a:srgbClr val="000000"/>
                </a:solidFill>
                <a:latin typeface="Alatsi Bold"/>
              </a:rPr>
              <a:t>We have more loyal customer data (81.7%) </a:t>
            </a:r>
          </a:p>
        </p:txBody>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6" id="16"/>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27362" y="187616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Univariate Analysis:</a:t>
            </a:r>
          </a:p>
          <a:p>
            <a:pPr algn="l" marL="902546" indent="-451273" lvl="1">
              <a:lnSpc>
                <a:spcPts val="5852"/>
              </a:lnSpc>
              <a:buFont typeface="Arial"/>
              <a:buChar char="•"/>
            </a:pPr>
            <a:r>
              <a:rPr lang="en-US" sz="4180">
                <a:solidFill>
                  <a:srgbClr val="000000"/>
                </a:solidFill>
                <a:latin typeface="Alatsi Bold"/>
              </a:rPr>
              <a:t>Insights:</a:t>
            </a:r>
          </a:p>
        </p:txBody>
      </p:sp>
      <p:grpSp>
        <p:nvGrpSpPr>
          <p:cNvPr name="Group 18" id="18"/>
          <p:cNvGrpSpPr/>
          <p:nvPr/>
        </p:nvGrpSpPr>
        <p:grpSpPr>
          <a:xfrm rot="0">
            <a:off x="1028700" y="4722423"/>
            <a:ext cx="831747" cy="787270"/>
            <a:chOff x="0" y="0"/>
            <a:chExt cx="1108996" cy="1049694"/>
          </a:xfrm>
        </p:grpSpPr>
        <p:grpSp>
          <p:nvGrpSpPr>
            <p:cNvPr name="Group 19" id="19"/>
            <p:cNvGrpSpPr/>
            <p:nvPr/>
          </p:nvGrpSpPr>
          <p:grpSpPr>
            <a:xfrm rot="0">
              <a:off x="0" y="0"/>
              <a:ext cx="1108996" cy="1049694"/>
              <a:chOff x="0" y="0"/>
              <a:chExt cx="858719" cy="812800"/>
            </a:xfrm>
          </p:grpSpPr>
          <p:sp>
            <p:nvSpPr>
              <p:cNvPr name="Freeform 20" id="20"/>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1" id="21"/>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2</a:t>
              </a:r>
            </a:p>
          </p:txBody>
        </p:sp>
      </p:grpSp>
      <p:grpSp>
        <p:nvGrpSpPr>
          <p:cNvPr name="Group 23" id="23"/>
          <p:cNvGrpSpPr/>
          <p:nvPr/>
        </p:nvGrpSpPr>
        <p:grpSpPr>
          <a:xfrm rot="0">
            <a:off x="1028700" y="5623993"/>
            <a:ext cx="831747" cy="787270"/>
            <a:chOff x="0" y="0"/>
            <a:chExt cx="1108996" cy="1049694"/>
          </a:xfrm>
        </p:grpSpPr>
        <p:grpSp>
          <p:nvGrpSpPr>
            <p:cNvPr name="Group 24" id="24"/>
            <p:cNvGrpSpPr/>
            <p:nvPr/>
          </p:nvGrpSpPr>
          <p:grpSpPr>
            <a:xfrm rot="0">
              <a:off x="0" y="0"/>
              <a:ext cx="1108996" cy="1049694"/>
              <a:chOff x="0" y="0"/>
              <a:chExt cx="858719" cy="812800"/>
            </a:xfrm>
          </p:grpSpPr>
          <p:sp>
            <p:nvSpPr>
              <p:cNvPr name="Freeform 25" id="2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6" id="2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3</a:t>
              </a:r>
            </a:p>
          </p:txBody>
        </p:sp>
      </p:grpSp>
      <p:grpSp>
        <p:nvGrpSpPr>
          <p:cNvPr name="Group 28" id="28"/>
          <p:cNvGrpSpPr/>
          <p:nvPr/>
        </p:nvGrpSpPr>
        <p:grpSpPr>
          <a:xfrm rot="0">
            <a:off x="1028700" y="6962349"/>
            <a:ext cx="831747" cy="787270"/>
            <a:chOff x="0" y="0"/>
            <a:chExt cx="1108996" cy="1049694"/>
          </a:xfrm>
        </p:grpSpPr>
        <p:grpSp>
          <p:nvGrpSpPr>
            <p:cNvPr name="Group 29" id="29"/>
            <p:cNvGrpSpPr/>
            <p:nvPr/>
          </p:nvGrpSpPr>
          <p:grpSpPr>
            <a:xfrm rot="0">
              <a:off x="0" y="0"/>
              <a:ext cx="1108996" cy="1049694"/>
              <a:chOff x="0" y="0"/>
              <a:chExt cx="858719" cy="812800"/>
            </a:xfrm>
          </p:grpSpPr>
          <p:sp>
            <p:nvSpPr>
              <p:cNvPr name="Freeform 30" id="30"/>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1" id="31"/>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4</a:t>
              </a:r>
            </a:p>
          </p:txBody>
        </p:sp>
      </p:grpSp>
      <p:sp>
        <p:nvSpPr>
          <p:cNvPr name="TextBox 33" id="33"/>
          <p:cNvSpPr txBox="true"/>
          <p:nvPr/>
        </p:nvSpPr>
        <p:spPr>
          <a:xfrm rot="0">
            <a:off x="2222533" y="4792526"/>
            <a:ext cx="8380333" cy="580390"/>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latsi Bold"/>
              </a:rPr>
              <a:t>Most of travels are for Business travel (69%) </a:t>
            </a:r>
          </a:p>
        </p:txBody>
      </p:sp>
      <p:sp>
        <p:nvSpPr>
          <p:cNvPr name="TextBox 34" id="34"/>
          <p:cNvSpPr txBox="true"/>
          <p:nvPr/>
        </p:nvSpPr>
        <p:spPr>
          <a:xfrm rot="0">
            <a:off x="2222533" y="7960907"/>
            <a:ext cx="15620286" cy="56388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latsi Bold"/>
              </a:rPr>
              <a:t>Very few people fly in the economy plus class. They usually prefer Economy or Business.</a:t>
            </a:r>
          </a:p>
        </p:txBody>
      </p:sp>
      <p:grpSp>
        <p:nvGrpSpPr>
          <p:cNvPr name="Group 35" id="35"/>
          <p:cNvGrpSpPr/>
          <p:nvPr/>
        </p:nvGrpSpPr>
        <p:grpSpPr>
          <a:xfrm rot="0">
            <a:off x="1028700" y="7863920"/>
            <a:ext cx="831747" cy="787270"/>
            <a:chOff x="0" y="0"/>
            <a:chExt cx="1108996" cy="1049694"/>
          </a:xfrm>
        </p:grpSpPr>
        <p:grpSp>
          <p:nvGrpSpPr>
            <p:cNvPr name="Group 36" id="36"/>
            <p:cNvGrpSpPr/>
            <p:nvPr/>
          </p:nvGrpSpPr>
          <p:grpSpPr>
            <a:xfrm rot="0">
              <a:off x="0" y="0"/>
              <a:ext cx="1108996" cy="1049694"/>
              <a:chOff x="0" y="0"/>
              <a:chExt cx="858719" cy="812800"/>
            </a:xfrm>
          </p:grpSpPr>
          <p:sp>
            <p:nvSpPr>
              <p:cNvPr name="Freeform 37" id="37"/>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8" id="38"/>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782145" y="2222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3" id="3"/>
          <p:cNvGrpSpPr/>
          <p:nvPr/>
        </p:nvGrpSpPr>
        <p:grpSpPr>
          <a:xfrm rot="0">
            <a:off x="1028700" y="3554152"/>
            <a:ext cx="831747" cy="787270"/>
            <a:chOff x="0" y="0"/>
            <a:chExt cx="1108996" cy="1049694"/>
          </a:xfrm>
        </p:grpSpPr>
        <p:grpSp>
          <p:nvGrpSpPr>
            <p:cNvPr name="Group 4" id="4"/>
            <p:cNvGrpSpPr/>
            <p:nvPr/>
          </p:nvGrpSpPr>
          <p:grpSpPr>
            <a:xfrm rot="0">
              <a:off x="0" y="0"/>
              <a:ext cx="1108996" cy="1049694"/>
              <a:chOff x="0" y="0"/>
              <a:chExt cx="858719" cy="812800"/>
            </a:xfrm>
          </p:grpSpPr>
          <p:sp>
            <p:nvSpPr>
              <p:cNvPr name="Freeform 5" id="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6" id="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6</a:t>
              </a:r>
            </a:p>
          </p:txBody>
        </p:sp>
      </p:grpSp>
      <p:sp>
        <p:nvSpPr>
          <p:cNvPr name="TextBox 8" id="8"/>
          <p:cNvSpPr txBox="true"/>
          <p:nvPr/>
        </p:nvSpPr>
        <p:spPr>
          <a:xfrm rot="0">
            <a:off x="2179162" y="3513607"/>
            <a:ext cx="15036767" cy="1078894"/>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Proportion of rows with 0 values in column 'Departure Delay in Minutes' to total rows: 0.5646</a:t>
            </a:r>
          </a:p>
        </p:txBody>
      </p:sp>
      <p:sp>
        <p:nvSpPr>
          <p:cNvPr name="TextBox 9" id="9"/>
          <p:cNvSpPr txBox="true"/>
          <p:nvPr/>
        </p:nvSpPr>
        <p:spPr>
          <a:xfrm rot="0">
            <a:off x="2222533" y="5769155"/>
            <a:ext cx="15036767" cy="58039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Most of the delays are 0, which is a good indicator.</a:t>
            </a:r>
          </a:p>
        </p:txBody>
      </p:sp>
      <p:sp>
        <p:nvSpPr>
          <p:cNvPr name="TextBox 10" id="10"/>
          <p:cNvSpPr txBox="true"/>
          <p:nvPr/>
        </p:nvSpPr>
        <p:spPr>
          <a:xfrm rot="0">
            <a:off x="2222533" y="6580417"/>
            <a:ext cx="15036767" cy="1180465"/>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The variables Flight Distance and Departure Delay and Arrival Delay are all heavily right-skewed.</a:t>
            </a:r>
          </a:p>
        </p:txBody>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6" id="16"/>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27362" y="187616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Univariate Analysis:</a:t>
            </a:r>
          </a:p>
          <a:p>
            <a:pPr algn="l" marL="902546" indent="-451273" lvl="1">
              <a:lnSpc>
                <a:spcPts val="5852"/>
              </a:lnSpc>
              <a:buFont typeface="Arial"/>
              <a:buChar char="•"/>
            </a:pPr>
            <a:r>
              <a:rPr lang="en-US" sz="4180">
                <a:solidFill>
                  <a:srgbClr val="000000"/>
                </a:solidFill>
                <a:latin typeface="Alatsi Bold"/>
              </a:rPr>
              <a:t>Insights:</a:t>
            </a:r>
          </a:p>
        </p:txBody>
      </p:sp>
      <p:grpSp>
        <p:nvGrpSpPr>
          <p:cNvPr name="Group 18" id="18"/>
          <p:cNvGrpSpPr/>
          <p:nvPr/>
        </p:nvGrpSpPr>
        <p:grpSpPr>
          <a:xfrm rot="0">
            <a:off x="1028700" y="4722423"/>
            <a:ext cx="831747" cy="787270"/>
            <a:chOff x="0" y="0"/>
            <a:chExt cx="1108996" cy="1049694"/>
          </a:xfrm>
        </p:grpSpPr>
        <p:grpSp>
          <p:nvGrpSpPr>
            <p:cNvPr name="Group 19" id="19"/>
            <p:cNvGrpSpPr/>
            <p:nvPr/>
          </p:nvGrpSpPr>
          <p:grpSpPr>
            <a:xfrm rot="0">
              <a:off x="0" y="0"/>
              <a:ext cx="1108996" cy="1049694"/>
              <a:chOff x="0" y="0"/>
              <a:chExt cx="858719" cy="812800"/>
            </a:xfrm>
          </p:grpSpPr>
          <p:sp>
            <p:nvSpPr>
              <p:cNvPr name="Freeform 20" id="20"/>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1" id="21"/>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7</a:t>
              </a:r>
            </a:p>
          </p:txBody>
        </p:sp>
      </p:grpSp>
      <p:grpSp>
        <p:nvGrpSpPr>
          <p:cNvPr name="Group 23" id="23"/>
          <p:cNvGrpSpPr/>
          <p:nvPr/>
        </p:nvGrpSpPr>
        <p:grpSpPr>
          <a:xfrm rot="0">
            <a:off x="1028700" y="5795443"/>
            <a:ext cx="831747" cy="787270"/>
            <a:chOff x="0" y="0"/>
            <a:chExt cx="1108996" cy="1049694"/>
          </a:xfrm>
        </p:grpSpPr>
        <p:grpSp>
          <p:nvGrpSpPr>
            <p:cNvPr name="Group 24" id="24"/>
            <p:cNvGrpSpPr/>
            <p:nvPr/>
          </p:nvGrpSpPr>
          <p:grpSpPr>
            <a:xfrm rot="0">
              <a:off x="0" y="0"/>
              <a:ext cx="1108996" cy="1049694"/>
              <a:chOff x="0" y="0"/>
              <a:chExt cx="858719" cy="812800"/>
            </a:xfrm>
          </p:grpSpPr>
          <p:sp>
            <p:nvSpPr>
              <p:cNvPr name="Freeform 25" id="2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6" id="2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8</a:t>
              </a:r>
            </a:p>
          </p:txBody>
        </p:sp>
      </p:grpSp>
      <p:grpSp>
        <p:nvGrpSpPr>
          <p:cNvPr name="Group 28" id="28"/>
          <p:cNvGrpSpPr/>
          <p:nvPr/>
        </p:nvGrpSpPr>
        <p:grpSpPr>
          <a:xfrm rot="0">
            <a:off x="1028700" y="6962349"/>
            <a:ext cx="831747" cy="787270"/>
            <a:chOff x="0" y="0"/>
            <a:chExt cx="1108996" cy="1049694"/>
          </a:xfrm>
        </p:grpSpPr>
        <p:grpSp>
          <p:nvGrpSpPr>
            <p:cNvPr name="Group 29" id="29"/>
            <p:cNvGrpSpPr/>
            <p:nvPr/>
          </p:nvGrpSpPr>
          <p:grpSpPr>
            <a:xfrm rot="0">
              <a:off x="0" y="0"/>
              <a:ext cx="1108996" cy="1049694"/>
              <a:chOff x="0" y="0"/>
              <a:chExt cx="858719" cy="812800"/>
            </a:xfrm>
          </p:grpSpPr>
          <p:sp>
            <p:nvSpPr>
              <p:cNvPr name="Freeform 30" id="30"/>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1" id="31"/>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9</a:t>
              </a:r>
            </a:p>
          </p:txBody>
        </p:sp>
      </p:grpSp>
      <p:sp>
        <p:nvSpPr>
          <p:cNvPr name="TextBox 33" id="33"/>
          <p:cNvSpPr txBox="true"/>
          <p:nvPr/>
        </p:nvSpPr>
        <p:spPr>
          <a:xfrm rot="0">
            <a:off x="2179162" y="4792526"/>
            <a:ext cx="14198426" cy="1180465"/>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latsi Bold"/>
              </a:rPr>
              <a:t>Proportion of rows with 0 values in column 'Arrival Delay in Minutes' to total rows: 0.56</a:t>
            </a:r>
          </a:p>
        </p:txBody>
      </p:sp>
      <p:sp>
        <p:nvSpPr>
          <p:cNvPr name="TextBox 34" id="34"/>
          <p:cNvSpPr txBox="true"/>
          <p:nvPr/>
        </p:nvSpPr>
        <p:spPr>
          <a:xfrm rot="0">
            <a:off x="1777351" y="7960907"/>
            <a:ext cx="16510649" cy="1144905"/>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latsi Bold"/>
              </a:rPr>
              <a:t>The variables Departure Delay and Arrival Delay are still heavily right-skewed which is expected as most of the values are 0 </a:t>
            </a:r>
          </a:p>
        </p:txBody>
      </p:sp>
      <p:grpSp>
        <p:nvGrpSpPr>
          <p:cNvPr name="Group 35" id="35"/>
          <p:cNvGrpSpPr/>
          <p:nvPr/>
        </p:nvGrpSpPr>
        <p:grpSpPr>
          <a:xfrm rot="0">
            <a:off x="1028700" y="7863920"/>
            <a:ext cx="831747" cy="787270"/>
            <a:chOff x="0" y="0"/>
            <a:chExt cx="1108996" cy="1049694"/>
          </a:xfrm>
        </p:grpSpPr>
        <p:grpSp>
          <p:nvGrpSpPr>
            <p:cNvPr name="Group 36" id="36"/>
            <p:cNvGrpSpPr/>
            <p:nvPr/>
          </p:nvGrpSpPr>
          <p:grpSpPr>
            <a:xfrm rot="0">
              <a:off x="0" y="0"/>
              <a:ext cx="1108996" cy="1049694"/>
              <a:chOff x="0" y="0"/>
              <a:chExt cx="858719" cy="812800"/>
            </a:xfrm>
          </p:grpSpPr>
          <p:sp>
            <p:nvSpPr>
              <p:cNvPr name="Freeform 37" id="37"/>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8" id="38"/>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7" id="7"/>
          <p:cNvSpPr/>
          <p:nvPr/>
        </p:nvSpPr>
        <p:spPr>
          <a:xfrm flipH="false" flipV="false" rot="0">
            <a:off x="176558" y="2337715"/>
            <a:ext cx="4395249" cy="7710963"/>
          </a:xfrm>
          <a:custGeom>
            <a:avLst/>
            <a:gdLst/>
            <a:ahLst/>
            <a:cxnLst/>
            <a:rect r="r" b="b" t="t" l="l"/>
            <a:pathLst>
              <a:path h="7710963" w="4395249">
                <a:moveTo>
                  <a:pt x="0" y="0"/>
                </a:moveTo>
                <a:lnTo>
                  <a:pt x="4395249" y="0"/>
                </a:lnTo>
                <a:lnTo>
                  <a:pt x="4395249" y="7710962"/>
                </a:lnTo>
                <a:lnTo>
                  <a:pt x="0" y="7710962"/>
                </a:lnTo>
                <a:lnTo>
                  <a:pt x="0" y="0"/>
                </a:lnTo>
                <a:close/>
              </a:path>
            </a:pathLst>
          </a:custGeom>
          <a:blipFill>
            <a:blip r:embed="rId2"/>
            <a:stretch>
              <a:fillRect l="0" t="0" r="0" b="0"/>
            </a:stretch>
          </a:blipFill>
        </p:spPr>
      </p:sp>
      <p:sp>
        <p:nvSpPr>
          <p:cNvPr name="Freeform 8" id="8"/>
          <p:cNvSpPr/>
          <p:nvPr/>
        </p:nvSpPr>
        <p:spPr>
          <a:xfrm flipH="false" flipV="false" rot="0">
            <a:off x="4743257" y="2337715"/>
            <a:ext cx="6483368" cy="1549896"/>
          </a:xfrm>
          <a:custGeom>
            <a:avLst/>
            <a:gdLst/>
            <a:ahLst/>
            <a:cxnLst/>
            <a:rect r="r" b="b" t="t" l="l"/>
            <a:pathLst>
              <a:path h="1549896" w="6483368">
                <a:moveTo>
                  <a:pt x="0" y="0"/>
                </a:moveTo>
                <a:lnTo>
                  <a:pt x="6483368" y="0"/>
                </a:lnTo>
                <a:lnTo>
                  <a:pt x="6483368" y="1549896"/>
                </a:lnTo>
                <a:lnTo>
                  <a:pt x="0" y="1549896"/>
                </a:lnTo>
                <a:lnTo>
                  <a:pt x="0" y="0"/>
                </a:lnTo>
                <a:close/>
              </a:path>
            </a:pathLst>
          </a:custGeom>
          <a:blipFill>
            <a:blip r:embed="rId3"/>
            <a:stretch>
              <a:fillRect l="0" t="0" r="0" b="0"/>
            </a:stretch>
          </a:blipFill>
        </p:spPr>
      </p:sp>
      <p:sp>
        <p:nvSpPr>
          <p:cNvPr name="Freeform 9" id="9"/>
          <p:cNvSpPr/>
          <p:nvPr/>
        </p:nvSpPr>
        <p:spPr>
          <a:xfrm flipH="false" flipV="false" rot="0">
            <a:off x="11529005" y="2337715"/>
            <a:ext cx="6382241" cy="1549896"/>
          </a:xfrm>
          <a:custGeom>
            <a:avLst/>
            <a:gdLst/>
            <a:ahLst/>
            <a:cxnLst/>
            <a:rect r="r" b="b" t="t" l="l"/>
            <a:pathLst>
              <a:path h="1549896" w="6382241">
                <a:moveTo>
                  <a:pt x="0" y="0"/>
                </a:moveTo>
                <a:lnTo>
                  <a:pt x="6382241" y="0"/>
                </a:lnTo>
                <a:lnTo>
                  <a:pt x="6382241" y="1549896"/>
                </a:lnTo>
                <a:lnTo>
                  <a:pt x="0" y="1549896"/>
                </a:lnTo>
                <a:lnTo>
                  <a:pt x="0" y="0"/>
                </a:lnTo>
                <a:close/>
              </a:path>
            </a:pathLst>
          </a:custGeom>
          <a:blipFill>
            <a:blip r:embed="rId4"/>
            <a:stretch>
              <a:fillRect l="0" t="0" r="0" b="0"/>
            </a:stretch>
          </a:blipFill>
        </p:spPr>
      </p:sp>
      <p:sp>
        <p:nvSpPr>
          <p:cNvPr name="Freeform 10" id="10"/>
          <p:cNvSpPr/>
          <p:nvPr/>
        </p:nvSpPr>
        <p:spPr>
          <a:xfrm flipH="false" flipV="false" rot="0">
            <a:off x="4743257" y="3914898"/>
            <a:ext cx="6483368" cy="1522609"/>
          </a:xfrm>
          <a:custGeom>
            <a:avLst/>
            <a:gdLst/>
            <a:ahLst/>
            <a:cxnLst/>
            <a:rect r="r" b="b" t="t" l="l"/>
            <a:pathLst>
              <a:path h="1522609" w="6483368">
                <a:moveTo>
                  <a:pt x="0" y="0"/>
                </a:moveTo>
                <a:lnTo>
                  <a:pt x="6483368" y="0"/>
                </a:lnTo>
                <a:lnTo>
                  <a:pt x="6483368" y="1522609"/>
                </a:lnTo>
                <a:lnTo>
                  <a:pt x="0" y="1522609"/>
                </a:lnTo>
                <a:lnTo>
                  <a:pt x="0" y="0"/>
                </a:lnTo>
                <a:close/>
              </a:path>
            </a:pathLst>
          </a:custGeom>
          <a:blipFill>
            <a:blip r:embed="rId5"/>
            <a:stretch>
              <a:fillRect l="0" t="0" r="0" b="0"/>
            </a:stretch>
          </a:blipFill>
        </p:spPr>
      </p:sp>
      <p:sp>
        <p:nvSpPr>
          <p:cNvPr name="Freeform 11" id="11"/>
          <p:cNvSpPr/>
          <p:nvPr/>
        </p:nvSpPr>
        <p:spPr>
          <a:xfrm flipH="false" flipV="false" rot="0">
            <a:off x="11529005" y="3887611"/>
            <a:ext cx="6382241" cy="1549896"/>
          </a:xfrm>
          <a:custGeom>
            <a:avLst/>
            <a:gdLst/>
            <a:ahLst/>
            <a:cxnLst/>
            <a:rect r="r" b="b" t="t" l="l"/>
            <a:pathLst>
              <a:path h="1549896" w="6382241">
                <a:moveTo>
                  <a:pt x="0" y="0"/>
                </a:moveTo>
                <a:lnTo>
                  <a:pt x="6382241" y="0"/>
                </a:lnTo>
                <a:lnTo>
                  <a:pt x="6382241" y="1549896"/>
                </a:lnTo>
                <a:lnTo>
                  <a:pt x="0" y="1549896"/>
                </a:lnTo>
                <a:lnTo>
                  <a:pt x="0" y="0"/>
                </a:lnTo>
                <a:close/>
              </a:path>
            </a:pathLst>
          </a:custGeom>
          <a:blipFill>
            <a:blip r:embed="rId6"/>
            <a:stretch>
              <a:fillRect l="0" t="0" r="0" b="0"/>
            </a:stretch>
          </a:blipFill>
        </p:spPr>
      </p:sp>
      <p:sp>
        <p:nvSpPr>
          <p:cNvPr name="Freeform 12" id="12"/>
          <p:cNvSpPr/>
          <p:nvPr/>
        </p:nvSpPr>
        <p:spPr>
          <a:xfrm flipH="false" flipV="false" rot="0">
            <a:off x="4743257" y="5466082"/>
            <a:ext cx="6483368" cy="1579773"/>
          </a:xfrm>
          <a:custGeom>
            <a:avLst/>
            <a:gdLst/>
            <a:ahLst/>
            <a:cxnLst/>
            <a:rect r="r" b="b" t="t" l="l"/>
            <a:pathLst>
              <a:path h="1579773" w="6483368">
                <a:moveTo>
                  <a:pt x="0" y="0"/>
                </a:moveTo>
                <a:lnTo>
                  <a:pt x="6483368" y="0"/>
                </a:lnTo>
                <a:lnTo>
                  <a:pt x="6483368" y="1579773"/>
                </a:lnTo>
                <a:lnTo>
                  <a:pt x="0" y="1579773"/>
                </a:lnTo>
                <a:lnTo>
                  <a:pt x="0" y="0"/>
                </a:lnTo>
                <a:close/>
              </a:path>
            </a:pathLst>
          </a:custGeom>
          <a:blipFill>
            <a:blip r:embed="rId7"/>
            <a:stretch>
              <a:fillRect l="0" t="0" r="0" b="0"/>
            </a:stretch>
          </a:blipFill>
        </p:spPr>
      </p:sp>
      <p:sp>
        <p:nvSpPr>
          <p:cNvPr name="Freeform 13" id="13"/>
          <p:cNvSpPr/>
          <p:nvPr/>
        </p:nvSpPr>
        <p:spPr>
          <a:xfrm flipH="false" flipV="false" rot="0">
            <a:off x="11529005" y="5494148"/>
            <a:ext cx="6382241" cy="1551708"/>
          </a:xfrm>
          <a:custGeom>
            <a:avLst/>
            <a:gdLst/>
            <a:ahLst/>
            <a:cxnLst/>
            <a:rect r="r" b="b" t="t" l="l"/>
            <a:pathLst>
              <a:path h="1551708" w="6382241">
                <a:moveTo>
                  <a:pt x="0" y="0"/>
                </a:moveTo>
                <a:lnTo>
                  <a:pt x="6382241" y="0"/>
                </a:lnTo>
                <a:lnTo>
                  <a:pt x="6382241" y="1551707"/>
                </a:lnTo>
                <a:lnTo>
                  <a:pt x="0" y="1551707"/>
                </a:lnTo>
                <a:lnTo>
                  <a:pt x="0" y="0"/>
                </a:lnTo>
                <a:close/>
              </a:path>
            </a:pathLst>
          </a:custGeom>
          <a:blipFill>
            <a:blip r:embed="rId8"/>
            <a:stretch>
              <a:fillRect l="0" t="0" r="0" b="0"/>
            </a:stretch>
          </a:blipFill>
        </p:spPr>
      </p:sp>
      <p:sp>
        <p:nvSpPr>
          <p:cNvPr name="Freeform 14" id="14"/>
          <p:cNvSpPr/>
          <p:nvPr/>
        </p:nvSpPr>
        <p:spPr>
          <a:xfrm flipH="false" flipV="false" rot="0">
            <a:off x="4743257" y="7074430"/>
            <a:ext cx="6483368" cy="1607199"/>
          </a:xfrm>
          <a:custGeom>
            <a:avLst/>
            <a:gdLst/>
            <a:ahLst/>
            <a:cxnLst/>
            <a:rect r="r" b="b" t="t" l="l"/>
            <a:pathLst>
              <a:path h="1607199" w="6483368">
                <a:moveTo>
                  <a:pt x="0" y="0"/>
                </a:moveTo>
                <a:lnTo>
                  <a:pt x="6483368" y="0"/>
                </a:lnTo>
                <a:lnTo>
                  <a:pt x="6483368" y="1607199"/>
                </a:lnTo>
                <a:lnTo>
                  <a:pt x="0" y="1607199"/>
                </a:lnTo>
                <a:lnTo>
                  <a:pt x="0" y="0"/>
                </a:lnTo>
                <a:close/>
              </a:path>
            </a:pathLst>
          </a:custGeom>
          <a:blipFill>
            <a:blip r:embed="rId9"/>
            <a:stretch>
              <a:fillRect l="0" t="0" r="0" b="0"/>
            </a:stretch>
          </a:blipFill>
        </p:spPr>
      </p:sp>
      <p:sp>
        <p:nvSpPr>
          <p:cNvPr name="Freeform 15" id="15"/>
          <p:cNvSpPr/>
          <p:nvPr/>
        </p:nvSpPr>
        <p:spPr>
          <a:xfrm flipH="false" flipV="false" rot="0">
            <a:off x="11485692" y="7110696"/>
            <a:ext cx="6468866" cy="1570932"/>
          </a:xfrm>
          <a:custGeom>
            <a:avLst/>
            <a:gdLst/>
            <a:ahLst/>
            <a:cxnLst/>
            <a:rect r="r" b="b" t="t" l="l"/>
            <a:pathLst>
              <a:path h="1570932" w="6468866">
                <a:moveTo>
                  <a:pt x="0" y="0"/>
                </a:moveTo>
                <a:lnTo>
                  <a:pt x="6468866" y="0"/>
                </a:lnTo>
                <a:lnTo>
                  <a:pt x="6468866" y="1570933"/>
                </a:lnTo>
                <a:lnTo>
                  <a:pt x="0" y="1570933"/>
                </a:lnTo>
                <a:lnTo>
                  <a:pt x="0" y="0"/>
                </a:lnTo>
                <a:close/>
              </a:path>
            </a:pathLst>
          </a:custGeom>
          <a:blipFill>
            <a:blip r:embed="rId10"/>
            <a:stretch>
              <a:fillRect l="0" t="0" r="0" b="0"/>
            </a:stretch>
          </a:blipFill>
        </p:spPr>
      </p:sp>
      <p:sp>
        <p:nvSpPr>
          <p:cNvPr name="Freeform 16" id="16"/>
          <p:cNvSpPr/>
          <p:nvPr/>
        </p:nvSpPr>
        <p:spPr>
          <a:xfrm flipH="false" flipV="false" rot="0">
            <a:off x="7700668" y="8694623"/>
            <a:ext cx="7019457" cy="1592377"/>
          </a:xfrm>
          <a:custGeom>
            <a:avLst/>
            <a:gdLst/>
            <a:ahLst/>
            <a:cxnLst/>
            <a:rect r="r" b="b" t="t" l="l"/>
            <a:pathLst>
              <a:path h="1592377" w="7019457">
                <a:moveTo>
                  <a:pt x="0" y="0"/>
                </a:moveTo>
                <a:lnTo>
                  <a:pt x="7019457" y="0"/>
                </a:lnTo>
                <a:lnTo>
                  <a:pt x="7019457" y="1592377"/>
                </a:lnTo>
                <a:lnTo>
                  <a:pt x="0" y="1592377"/>
                </a:lnTo>
                <a:lnTo>
                  <a:pt x="0" y="0"/>
                </a:lnTo>
                <a:close/>
              </a:path>
            </a:pathLst>
          </a:custGeom>
          <a:blipFill>
            <a:blip r:embed="rId11"/>
            <a:stretch>
              <a:fillRect l="0" t="0" r="0" b="0"/>
            </a:stretch>
          </a:blipFill>
        </p:spPr>
      </p:sp>
      <p:sp>
        <p:nvSpPr>
          <p:cNvPr name="TextBox 17" id="17"/>
          <p:cNvSpPr txBox="true"/>
          <p:nvPr/>
        </p:nvSpPr>
        <p:spPr>
          <a:xfrm rot="0">
            <a:off x="348008" y="1220107"/>
            <a:ext cx="14705320" cy="7224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(2)  Bivariate Analysis:</a:t>
            </a:r>
          </a:p>
        </p:txBody>
      </p:sp>
      <p:sp>
        <p:nvSpPr>
          <p:cNvPr name="TextBox 18" id="18"/>
          <p:cNvSpPr txBox="true"/>
          <p:nvPr/>
        </p:nvSpPr>
        <p:spPr>
          <a:xfrm rot="0">
            <a:off x="2109745" y="17324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7" id="7"/>
          <p:cNvSpPr/>
          <p:nvPr/>
        </p:nvSpPr>
        <p:spPr>
          <a:xfrm flipH="false" flipV="false" rot="0">
            <a:off x="4506920" y="2818484"/>
            <a:ext cx="9274161" cy="6939570"/>
          </a:xfrm>
          <a:custGeom>
            <a:avLst/>
            <a:gdLst/>
            <a:ahLst/>
            <a:cxnLst/>
            <a:rect r="r" b="b" t="t" l="l"/>
            <a:pathLst>
              <a:path h="6939570" w="9274161">
                <a:moveTo>
                  <a:pt x="0" y="0"/>
                </a:moveTo>
                <a:lnTo>
                  <a:pt x="9274160" y="0"/>
                </a:lnTo>
                <a:lnTo>
                  <a:pt x="9274160" y="6939571"/>
                </a:lnTo>
                <a:lnTo>
                  <a:pt x="0" y="6939571"/>
                </a:lnTo>
                <a:lnTo>
                  <a:pt x="0" y="0"/>
                </a:lnTo>
                <a:close/>
              </a:path>
            </a:pathLst>
          </a:custGeom>
          <a:blipFill>
            <a:blip r:embed="rId2"/>
            <a:stretch>
              <a:fillRect l="0" t="0" r="0" b="0"/>
            </a:stretch>
          </a:blipFill>
        </p:spPr>
      </p:sp>
      <p:sp>
        <p:nvSpPr>
          <p:cNvPr name="TextBox 8" id="8"/>
          <p:cNvSpPr txBox="true"/>
          <p:nvPr/>
        </p:nvSpPr>
        <p:spPr>
          <a:xfrm rot="0">
            <a:off x="421079" y="1817241"/>
            <a:ext cx="14705320" cy="7224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(2)  Bivariate Analysis:</a:t>
            </a:r>
          </a:p>
        </p:txBody>
      </p:sp>
      <p:sp>
        <p:nvSpPr>
          <p:cNvPr name="TextBox 9" id="9"/>
          <p:cNvSpPr txBox="true"/>
          <p:nvPr/>
        </p:nvSpPr>
        <p:spPr>
          <a:xfrm rot="0">
            <a:off x="2109745" y="17324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7" id="7"/>
          <p:cNvSpPr/>
          <p:nvPr/>
        </p:nvSpPr>
        <p:spPr>
          <a:xfrm flipH="false" flipV="false" rot="0">
            <a:off x="5572842" y="2350090"/>
            <a:ext cx="9149575" cy="7156927"/>
          </a:xfrm>
          <a:custGeom>
            <a:avLst/>
            <a:gdLst/>
            <a:ahLst/>
            <a:cxnLst/>
            <a:rect r="r" b="b" t="t" l="l"/>
            <a:pathLst>
              <a:path h="7156927" w="9149575">
                <a:moveTo>
                  <a:pt x="0" y="0"/>
                </a:moveTo>
                <a:lnTo>
                  <a:pt x="9149575" y="0"/>
                </a:lnTo>
                <a:lnTo>
                  <a:pt x="9149575" y="7156927"/>
                </a:lnTo>
                <a:lnTo>
                  <a:pt x="0" y="7156927"/>
                </a:lnTo>
                <a:lnTo>
                  <a:pt x="0" y="0"/>
                </a:lnTo>
                <a:close/>
              </a:path>
            </a:pathLst>
          </a:custGeom>
          <a:blipFill>
            <a:blip r:embed="rId2"/>
            <a:stretch>
              <a:fillRect l="0" t="0" r="0" b="0"/>
            </a:stretch>
          </a:blipFill>
        </p:spPr>
      </p:sp>
      <p:sp>
        <p:nvSpPr>
          <p:cNvPr name="TextBox 8" id="8"/>
          <p:cNvSpPr txBox="true"/>
          <p:nvPr/>
        </p:nvSpPr>
        <p:spPr>
          <a:xfrm rot="0">
            <a:off x="421079" y="1817241"/>
            <a:ext cx="14705320" cy="7224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(2)  Bivariate Analysis:</a:t>
            </a:r>
          </a:p>
        </p:txBody>
      </p:sp>
      <p:sp>
        <p:nvSpPr>
          <p:cNvPr name="TextBox 9" id="9"/>
          <p:cNvSpPr txBox="true"/>
          <p:nvPr/>
        </p:nvSpPr>
        <p:spPr>
          <a:xfrm rot="0">
            <a:off x="2109745" y="17324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782145" y="2222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3" id="3"/>
          <p:cNvGrpSpPr/>
          <p:nvPr/>
        </p:nvGrpSpPr>
        <p:grpSpPr>
          <a:xfrm rot="0">
            <a:off x="1028700" y="3820426"/>
            <a:ext cx="831747" cy="787270"/>
            <a:chOff x="0" y="0"/>
            <a:chExt cx="1108996" cy="1049694"/>
          </a:xfrm>
        </p:grpSpPr>
        <p:grpSp>
          <p:nvGrpSpPr>
            <p:cNvPr name="Group 4" id="4"/>
            <p:cNvGrpSpPr/>
            <p:nvPr/>
          </p:nvGrpSpPr>
          <p:grpSpPr>
            <a:xfrm rot="0">
              <a:off x="0" y="0"/>
              <a:ext cx="1108996" cy="1049694"/>
              <a:chOff x="0" y="0"/>
              <a:chExt cx="858719" cy="812800"/>
            </a:xfrm>
          </p:grpSpPr>
          <p:sp>
            <p:nvSpPr>
              <p:cNvPr name="Freeform 5" id="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6" id="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a:t>
              </a:r>
            </a:p>
          </p:txBody>
        </p:sp>
      </p:grpSp>
      <p:sp>
        <p:nvSpPr>
          <p:cNvPr name="TextBox 8" id="8"/>
          <p:cNvSpPr txBox="true"/>
          <p:nvPr/>
        </p:nvSpPr>
        <p:spPr>
          <a:xfrm rot="0">
            <a:off x="2179162" y="3863545"/>
            <a:ext cx="15036767" cy="580390"/>
          </a:xfrm>
          <a:prstGeom prst="rect">
            <a:avLst/>
          </a:prstGeom>
        </p:spPr>
        <p:txBody>
          <a:bodyPr anchor="t" rtlCol="false" tIns="0" lIns="0" bIns="0" rIns="0">
            <a:spAutoFit/>
          </a:bodyPr>
          <a:lstStyle/>
          <a:p>
            <a:pPr algn="l">
              <a:lnSpc>
                <a:spcPts val="4759"/>
              </a:lnSpc>
            </a:pPr>
            <a:r>
              <a:rPr lang="en-US" sz="3399">
                <a:solidFill>
                  <a:srgbClr val="000000"/>
                </a:solidFill>
                <a:latin typeface="Alatsi Bold"/>
              </a:rPr>
              <a:t>Gender nearly doesn't affect satisfaction.</a:t>
            </a:r>
          </a:p>
        </p:txBody>
      </p:sp>
      <p:sp>
        <p:nvSpPr>
          <p:cNvPr name="TextBox 9" id="9"/>
          <p:cNvSpPr txBox="true"/>
          <p:nvPr/>
        </p:nvSpPr>
        <p:spPr>
          <a:xfrm rot="0">
            <a:off x="2222533" y="5769155"/>
            <a:ext cx="15036767" cy="58039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Satisfied Passengers usually go for Business travel.</a:t>
            </a:r>
          </a:p>
        </p:txBody>
      </p:sp>
      <p:sp>
        <p:nvSpPr>
          <p:cNvPr name="TextBox 10" id="10"/>
          <p:cNvSpPr txBox="true"/>
          <p:nvPr/>
        </p:nvSpPr>
        <p:spPr>
          <a:xfrm rot="0">
            <a:off x="2222533" y="6752426"/>
            <a:ext cx="15036767" cy="533570"/>
          </a:xfrm>
          <a:prstGeom prst="rect">
            <a:avLst/>
          </a:prstGeom>
        </p:spPr>
        <p:txBody>
          <a:bodyPr anchor="t" rtlCol="false" tIns="0" lIns="0" bIns="0" rIns="0">
            <a:spAutoFit/>
          </a:bodyPr>
          <a:lstStyle/>
          <a:p>
            <a:pPr algn="l">
              <a:lnSpc>
                <a:spcPts val="4322"/>
              </a:lnSpc>
            </a:pPr>
            <a:r>
              <a:rPr lang="en-US" sz="3087">
                <a:solidFill>
                  <a:srgbClr val="000000"/>
                </a:solidFill>
                <a:latin typeface="Alatsi Bold"/>
              </a:rPr>
              <a:t>Most people of Passengers going for Personal Travel are not satisfied.</a:t>
            </a:r>
          </a:p>
        </p:txBody>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TextBox 16" id="16"/>
          <p:cNvSpPr txBox="true"/>
          <p:nvPr/>
        </p:nvSpPr>
        <p:spPr>
          <a:xfrm rot="0">
            <a:off x="627362" y="187616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Bivariate Analysis:</a:t>
            </a:r>
          </a:p>
          <a:p>
            <a:pPr algn="l" marL="902546" indent="-451273" lvl="1">
              <a:lnSpc>
                <a:spcPts val="5852"/>
              </a:lnSpc>
              <a:buFont typeface="Arial"/>
              <a:buChar char="•"/>
            </a:pPr>
            <a:r>
              <a:rPr lang="en-US" sz="4180">
                <a:solidFill>
                  <a:srgbClr val="000000"/>
                </a:solidFill>
                <a:latin typeface="Alatsi Bold"/>
              </a:rPr>
              <a:t>Insights:</a:t>
            </a:r>
          </a:p>
        </p:txBody>
      </p:sp>
      <p:grpSp>
        <p:nvGrpSpPr>
          <p:cNvPr name="Group 17" id="17"/>
          <p:cNvGrpSpPr/>
          <p:nvPr/>
        </p:nvGrpSpPr>
        <p:grpSpPr>
          <a:xfrm rot="0">
            <a:off x="1028700" y="4722423"/>
            <a:ext cx="831747" cy="787270"/>
            <a:chOff x="0" y="0"/>
            <a:chExt cx="1108996" cy="1049694"/>
          </a:xfrm>
        </p:grpSpPr>
        <p:grpSp>
          <p:nvGrpSpPr>
            <p:cNvPr name="Group 18" id="18"/>
            <p:cNvGrpSpPr/>
            <p:nvPr/>
          </p:nvGrpSpPr>
          <p:grpSpPr>
            <a:xfrm rot="0">
              <a:off x="0" y="0"/>
              <a:ext cx="1108996" cy="1049694"/>
              <a:chOff x="0" y="0"/>
              <a:chExt cx="858719" cy="812800"/>
            </a:xfrm>
          </p:grpSpPr>
          <p:sp>
            <p:nvSpPr>
              <p:cNvPr name="Freeform 19" id="19"/>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0" id="20"/>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2</a:t>
              </a:r>
            </a:p>
          </p:txBody>
        </p:sp>
      </p:grpSp>
      <p:grpSp>
        <p:nvGrpSpPr>
          <p:cNvPr name="Group 22" id="22"/>
          <p:cNvGrpSpPr/>
          <p:nvPr/>
        </p:nvGrpSpPr>
        <p:grpSpPr>
          <a:xfrm rot="0">
            <a:off x="1028700" y="5623993"/>
            <a:ext cx="831747" cy="787270"/>
            <a:chOff x="0" y="0"/>
            <a:chExt cx="1108996" cy="1049694"/>
          </a:xfrm>
        </p:grpSpPr>
        <p:grpSp>
          <p:nvGrpSpPr>
            <p:cNvPr name="Group 23" id="23"/>
            <p:cNvGrpSpPr/>
            <p:nvPr/>
          </p:nvGrpSpPr>
          <p:grpSpPr>
            <a:xfrm rot="0">
              <a:off x="0" y="0"/>
              <a:ext cx="1108996" cy="1049694"/>
              <a:chOff x="0" y="0"/>
              <a:chExt cx="858719" cy="812800"/>
            </a:xfrm>
          </p:grpSpPr>
          <p:sp>
            <p:nvSpPr>
              <p:cNvPr name="Freeform 24" id="24"/>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5" id="25"/>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3</a:t>
              </a:r>
            </a:p>
          </p:txBody>
        </p:sp>
      </p:grpSp>
      <p:grpSp>
        <p:nvGrpSpPr>
          <p:cNvPr name="Group 27" id="27"/>
          <p:cNvGrpSpPr/>
          <p:nvPr/>
        </p:nvGrpSpPr>
        <p:grpSpPr>
          <a:xfrm rot="0">
            <a:off x="1028700" y="6658914"/>
            <a:ext cx="831747" cy="787270"/>
            <a:chOff x="0" y="0"/>
            <a:chExt cx="1108996" cy="1049694"/>
          </a:xfrm>
        </p:grpSpPr>
        <p:grpSp>
          <p:nvGrpSpPr>
            <p:cNvPr name="Group 28" id="28"/>
            <p:cNvGrpSpPr/>
            <p:nvPr/>
          </p:nvGrpSpPr>
          <p:grpSpPr>
            <a:xfrm rot="0">
              <a:off x="0" y="0"/>
              <a:ext cx="1108996" cy="1049694"/>
              <a:chOff x="0" y="0"/>
              <a:chExt cx="858719" cy="812800"/>
            </a:xfrm>
          </p:grpSpPr>
          <p:sp>
            <p:nvSpPr>
              <p:cNvPr name="Freeform 29" id="29"/>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0" id="30"/>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4</a:t>
              </a:r>
            </a:p>
          </p:txBody>
        </p:sp>
      </p:grpSp>
      <p:sp>
        <p:nvSpPr>
          <p:cNvPr name="TextBox 32" id="32"/>
          <p:cNvSpPr txBox="true"/>
          <p:nvPr/>
        </p:nvSpPr>
        <p:spPr>
          <a:xfrm rot="0">
            <a:off x="514350" y="4792526"/>
            <a:ext cx="17259300" cy="580390"/>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latsi Bold"/>
              </a:rPr>
              <a:t>Loyal passengers have higher satisfaction percentages than Disloyal ones.</a:t>
            </a:r>
          </a:p>
        </p:txBody>
      </p:sp>
      <p:sp>
        <p:nvSpPr>
          <p:cNvPr name="TextBox 33" id="33"/>
          <p:cNvSpPr txBox="true"/>
          <p:nvPr/>
        </p:nvSpPr>
        <p:spPr>
          <a:xfrm rot="0">
            <a:off x="2222533" y="7638842"/>
            <a:ext cx="10090309" cy="56388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latsi Bold"/>
              </a:rPr>
              <a:t>Satisfied Passengers use Business Class while travelling.</a:t>
            </a:r>
          </a:p>
        </p:txBody>
      </p:sp>
      <p:grpSp>
        <p:nvGrpSpPr>
          <p:cNvPr name="Group 34" id="34"/>
          <p:cNvGrpSpPr/>
          <p:nvPr/>
        </p:nvGrpSpPr>
        <p:grpSpPr>
          <a:xfrm rot="0">
            <a:off x="1028700" y="7560484"/>
            <a:ext cx="831747" cy="787270"/>
            <a:chOff x="0" y="0"/>
            <a:chExt cx="1108996" cy="1049694"/>
          </a:xfrm>
        </p:grpSpPr>
        <p:grpSp>
          <p:nvGrpSpPr>
            <p:cNvPr name="Group 35" id="35"/>
            <p:cNvGrpSpPr/>
            <p:nvPr/>
          </p:nvGrpSpPr>
          <p:grpSpPr>
            <a:xfrm rot="0">
              <a:off x="0" y="0"/>
              <a:ext cx="1108996" cy="1049694"/>
              <a:chOff x="0" y="0"/>
              <a:chExt cx="858719" cy="812800"/>
            </a:xfrm>
          </p:grpSpPr>
          <p:sp>
            <p:nvSpPr>
              <p:cNvPr name="Freeform 36" id="36"/>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37" id="37"/>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5</a:t>
              </a:r>
            </a:p>
          </p:txBody>
        </p:sp>
      </p:grpSp>
      <p:sp>
        <p:nvSpPr>
          <p:cNvPr name="TextBox 39" id="39"/>
          <p:cNvSpPr txBox="true"/>
          <p:nvPr/>
        </p:nvSpPr>
        <p:spPr>
          <a:xfrm rot="0">
            <a:off x="2177884" y="8540412"/>
            <a:ext cx="11906250" cy="563880"/>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latsi Bold"/>
              </a:rPr>
              <a:t>Passengers using Eco travelling are the least Satisfied Passengers.</a:t>
            </a:r>
          </a:p>
        </p:txBody>
      </p:sp>
      <p:grpSp>
        <p:nvGrpSpPr>
          <p:cNvPr name="Group 40" id="40"/>
          <p:cNvGrpSpPr/>
          <p:nvPr/>
        </p:nvGrpSpPr>
        <p:grpSpPr>
          <a:xfrm rot="0">
            <a:off x="1028700" y="8462054"/>
            <a:ext cx="831747" cy="787270"/>
            <a:chOff x="0" y="0"/>
            <a:chExt cx="1108996" cy="1049694"/>
          </a:xfrm>
        </p:grpSpPr>
        <p:grpSp>
          <p:nvGrpSpPr>
            <p:cNvPr name="Group 41" id="41"/>
            <p:cNvGrpSpPr/>
            <p:nvPr/>
          </p:nvGrpSpPr>
          <p:grpSpPr>
            <a:xfrm rot="0">
              <a:off x="0" y="0"/>
              <a:ext cx="1108996" cy="1049694"/>
              <a:chOff x="0" y="0"/>
              <a:chExt cx="858719" cy="812800"/>
            </a:xfrm>
          </p:grpSpPr>
          <p:sp>
            <p:nvSpPr>
              <p:cNvPr name="Freeform 42" id="42"/>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43" id="43"/>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6</a:t>
              </a: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782145" y="2222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3" id="3"/>
          <p:cNvGrpSpPr/>
          <p:nvPr/>
        </p:nvGrpSpPr>
        <p:grpSpPr>
          <a:xfrm rot="0">
            <a:off x="409861" y="3653458"/>
            <a:ext cx="887915" cy="787270"/>
            <a:chOff x="0" y="0"/>
            <a:chExt cx="1183887" cy="1049694"/>
          </a:xfrm>
        </p:grpSpPr>
        <p:grpSp>
          <p:nvGrpSpPr>
            <p:cNvPr name="Group 4" id="4"/>
            <p:cNvGrpSpPr/>
            <p:nvPr/>
          </p:nvGrpSpPr>
          <p:grpSpPr>
            <a:xfrm rot="0">
              <a:off x="0" y="0"/>
              <a:ext cx="1183887" cy="1049694"/>
              <a:chOff x="0" y="0"/>
              <a:chExt cx="916709" cy="812800"/>
            </a:xfrm>
          </p:grpSpPr>
          <p:sp>
            <p:nvSpPr>
              <p:cNvPr name="Freeform 5" id="5"/>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6" id="6"/>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7</a:t>
              </a:r>
            </a:p>
          </p:txBody>
        </p:sp>
      </p:grpSp>
      <p:sp>
        <p:nvSpPr>
          <p:cNvPr name="TextBox 8" id="8"/>
          <p:cNvSpPr txBox="true"/>
          <p:nvPr/>
        </p:nvSpPr>
        <p:spPr>
          <a:xfrm rot="0">
            <a:off x="1638014" y="3629606"/>
            <a:ext cx="16052204" cy="1180465"/>
          </a:xfrm>
          <a:prstGeom prst="rect">
            <a:avLst/>
          </a:prstGeom>
        </p:spPr>
        <p:txBody>
          <a:bodyPr anchor="t" rtlCol="false" tIns="0" lIns="0" bIns="0" rIns="0">
            <a:spAutoFit/>
          </a:bodyPr>
          <a:lstStyle/>
          <a:p>
            <a:pPr algn="l">
              <a:lnSpc>
                <a:spcPts val="4759"/>
              </a:lnSpc>
            </a:pPr>
            <a:r>
              <a:rPr lang="en-US" sz="3399">
                <a:solidFill>
                  <a:srgbClr val="000000"/>
                </a:solidFill>
                <a:latin typeface="Alatsi Bold"/>
              </a:rPr>
              <a:t>More than 80% of passengers flying in economy are either Neutral or Dissatisfied. That shows us that it needs some improvement</a:t>
            </a:r>
          </a:p>
        </p:txBody>
      </p:sp>
      <p:sp>
        <p:nvSpPr>
          <p:cNvPr name="TextBox 9" id="9"/>
          <p:cNvSpPr txBox="true"/>
          <p:nvPr/>
        </p:nvSpPr>
        <p:spPr>
          <a:xfrm rot="0">
            <a:off x="1684313" y="6110650"/>
            <a:ext cx="16052204" cy="58039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atisfied Passengers have more long-distance flights than the dissatisfied.</a:t>
            </a:r>
          </a:p>
        </p:txBody>
      </p:sp>
      <p:sp>
        <p:nvSpPr>
          <p:cNvPr name="TextBox 10" id="10"/>
          <p:cNvSpPr txBox="true"/>
          <p:nvPr/>
        </p:nvSpPr>
        <p:spPr>
          <a:xfrm rot="0">
            <a:off x="1638014" y="7008792"/>
            <a:ext cx="16052204" cy="58039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 The more the delay the less the satisfied passenger's portion.</a:t>
            </a:r>
          </a:p>
        </p:txBody>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TextBox 16" id="16"/>
          <p:cNvSpPr txBox="true"/>
          <p:nvPr/>
        </p:nvSpPr>
        <p:spPr>
          <a:xfrm rot="0">
            <a:off x="627362" y="187616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Bivariate Analysis:</a:t>
            </a:r>
          </a:p>
          <a:p>
            <a:pPr algn="l" marL="902546" indent="-451273" lvl="1">
              <a:lnSpc>
                <a:spcPts val="5852"/>
              </a:lnSpc>
              <a:buFont typeface="Arial"/>
              <a:buChar char="•"/>
            </a:pPr>
            <a:r>
              <a:rPr lang="en-US" sz="4180">
                <a:solidFill>
                  <a:srgbClr val="000000"/>
                </a:solidFill>
                <a:latin typeface="Alatsi Bold"/>
              </a:rPr>
              <a:t>Insights:</a:t>
            </a:r>
          </a:p>
        </p:txBody>
      </p:sp>
      <p:grpSp>
        <p:nvGrpSpPr>
          <p:cNvPr name="Group 17" id="17"/>
          <p:cNvGrpSpPr/>
          <p:nvPr/>
        </p:nvGrpSpPr>
        <p:grpSpPr>
          <a:xfrm rot="0">
            <a:off x="409861" y="4986515"/>
            <a:ext cx="887915" cy="787270"/>
            <a:chOff x="0" y="0"/>
            <a:chExt cx="1183887" cy="1049694"/>
          </a:xfrm>
        </p:grpSpPr>
        <p:grpSp>
          <p:nvGrpSpPr>
            <p:cNvPr name="Group 18" id="18"/>
            <p:cNvGrpSpPr/>
            <p:nvPr/>
          </p:nvGrpSpPr>
          <p:grpSpPr>
            <a:xfrm rot="0">
              <a:off x="0" y="0"/>
              <a:ext cx="1183887" cy="1049694"/>
              <a:chOff x="0" y="0"/>
              <a:chExt cx="916709" cy="812800"/>
            </a:xfrm>
          </p:grpSpPr>
          <p:sp>
            <p:nvSpPr>
              <p:cNvPr name="Freeform 19" id="19"/>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20" id="20"/>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8</a:t>
              </a:r>
            </a:p>
          </p:txBody>
        </p:sp>
      </p:grpSp>
      <p:grpSp>
        <p:nvGrpSpPr>
          <p:cNvPr name="Group 22" id="22"/>
          <p:cNvGrpSpPr/>
          <p:nvPr/>
        </p:nvGrpSpPr>
        <p:grpSpPr>
          <a:xfrm rot="0">
            <a:off x="409861" y="5945235"/>
            <a:ext cx="887915" cy="787270"/>
            <a:chOff x="0" y="0"/>
            <a:chExt cx="1183887" cy="1049694"/>
          </a:xfrm>
        </p:grpSpPr>
        <p:grpSp>
          <p:nvGrpSpPr>
            <p:cNvPr name="Group 23" id="23"/>
            <p:cNvGrpSpPr/>
            <p:nvPr/>
          </p:nvGrpSpPr>
          <p:grpSpPr>
            <a:xfrm rot="0">
              <a:off x="0" y="0"/>
              <a:ext cx="1183887" cy="1049694"/>
              <a:chOff x="0" y="0"/>
              <a:chExt cx="916709" cy="812800"/>
            </a:xfrm>
          </p:grpSpPr>
          <p:sp>
            <p:nvSpPr>
              <p:cNvPr name="Freeform 24" id="24"/>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25" id="25"/>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9</a:t>
              </a:r>
            </a:p>
          </p:txBody>
        </p:sp>
      </p:grpSp>
      <p:grpSp>
        <p:nvGrpSpPr>
          <p:cNvPr name="Group 27" id="27"/>
          <p:cNvGrpSpPr/>
          <p:nvPr/>
        </p:nvGrpSpPr>
        <p:grpSpPr>
          <a:xfrm rot="0">
            <a:off x="409861" y="6938690"/>
            <a:ext cx="887915" cy="787270"/>
            <a:chOff x="0" y="0"/>
            <a:chExt cx="1183887" cy="1049694"/>
          </a:xfrm>
        </p:grpSpPr>
        <p:grpSp>
          <p:nvGrpSpPr>
            <p:cNvPr name="Group 28" id="28"/>
            <p:cNvGrpSpPr/>
            <p:nvPr/>
          </p:nvGrpSpPr>
          <p:grpSpPr>
            <a:xfrm rot="0">
              <a:off x="0" y="0"/>
              <a:ext cx="1183887" cy="1049694"/>
              <a:chOff x="0" y="0"/>
              <a:chExt cx="916709" cy="812800"/>
            </a:xfrm>
          </p:grpSpPr>
          <p:sp>
            <p:nvSpPr>
              <p:cNvPr name="Freeform 29" id="29"/>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30" id="30"/>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10</a:t>
              </a:r>
            </a:p>
          </p:txBody>
        </p:sp>
      </p:grpSp>
      <p:sp>
        <p:nvSpPr>
          <p:cNvPr name="TextBox 32" id="32"/>
          <p:cNvSpPr txBox="true"/>
          <p:nvPr/>
        </p:nvSpPr>
        <p:spPr>
          <a:xfrm rot="0">
            <a:off x="1532612" y="5029146"/>
            <a:ext cx="15668653" cy="1180465"/>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Alatsi Bold"/>
              </a:rPr>
              <a:t>Most Satisfied Passengers are in range [37-53] year &amp; Most Unsatisfied are in range [7-36] year</a:t>
            </a:r>
          </a:p>
        </p:txBody>
      </p:sp>
      <p:sp>
        <p:nvSpPr>
          <p:cNvPr name="TextBox 33" id="33"/>
          <p:cNvSpPr txBox="true"/>
          <p:nvPr/>
        </p:nvSpPr>
        <p:spPr>
          <a:xfrm rot="0">
            <a:off x="1684313" y="7918833"/>
            <a:ext cx="15516951" cy="1144905"/>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Alatsi Bold"/>
              </a:rPr>
              <a:t>The most frequency in the levels of satisfaction is 4 for all except: [Inflight Wi-Fi service, Ease of Online booking, Gate location] is 3</a:t>
            </a:r>
          </a:p>
        </p:txBody>
      </p:sp>
      <p:grpSp>
        <p:nvGrpSpPr>
          <p:cNvPr name="Group 34" id="34"/>
          <p:cNvGrpSpPr/>
          <p:nvPr/>
        </p:nvGrpSpPr>
        <p:grpSpPr>
          <a:xfrm rot="0">
            <a:off x="409861" y="7898045"/>
            <a:ext cx="887915" cy="787270"/>
            <a:chOff x="0" y="0"/>
            <a:chExt cx="1183887" cy="1049694"/>
          </a:xfrm>
        </p:grpSpPr>
        <p:grpSp>
          <p:nvGrpSpPr>
            <p:cNvPr name="Group 35" id="35"/>
            <p:cNvGrpSpPr/>
            <p:nvPr/>
          </p:nvGrpSpPr>
          <p:grpSpPr>
            <a:xfrm rot="0">
              <a:off x="0" y="0"/>
              <a:ext cx="1183887" cy="1049694"/>
              <a:chOff x="0" y="0"/>
              <a:chExt cx="916709" cy="812800"/>
            </a:xfrm>
          </p:grpSpPr>
          <p:sp>
            <p:nvSpPr>
              <p:cNvPr name="Freeform 36" id="36"/>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37" id="37"/>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11</a:t>
              </a:r>
            </a:p>
          </p:txBody>
        </p:sp>
      </p:grpSp>
      <p:sp>
        <p:nvSpPr>
          <p:cNvPr name="TextBox 39" id="39"/>
          <p:cNvSpPr txBox="true"/>
          <p:nvPr/>
        </p:nvSpPr>
        <p:spPr>
          <a:xfrm rot="0">
            <a:off x="1116291" y="9142095"/>
            <a:ext cx="14947074" cy="1144905"/>
          </a:xfrm>
          <a:prstGeom prst="rect">
            <a:avLst/>
          </a:prstGeom>
        </p:spPr>
        <p:txBody>
          <a:bodyPr anchor="t" rtlCol="false" tIns="0" lIns="0" bIns="0" rIns="0">
            <a:spAutoFit/>
          </a:bodyPr>
          <a:lstStyle/>
          <a:p>
            <a:pPr algn="ctr">
              <a:lnSpc>
                <a:spcPts val="4620"/>
              </a:lnSpc>
            </a:pPr>
            <a:r>
              <a:rPr lang="en-US" sz="3300">
                <a:solidFill>
                  <a:srgbClr val="000000"/>
                </a:solidFill>
                <a:latin typeface="Alatsi Bold"/>
              </a:rPr>
              <a:t>Rate 3 is the most frequent between unsatisfied passengers in services </a:t>
            </a:r>
          </a:p>
          <a:p>
            <a:pPr algn="ctr">
              <a:lnSpc>
                <a:spcPts val="4620"/>
              </a:lnSpc>
              <a:spcBef>
                <a:spcPct val="0"/>
              </a:spcBef>
            </a:pPr>
          </a:p>
        </p:txBody>
      </p:sp>
      <p:grpSp>
        <p:nvGrpSpPr>
          <p:cNvPr name="Group 40" id="40"/>
          <p:cNvGrpSpPr/>
          <p:nvPr/>
        </p:nvGrpSpPr>
        <p:grpSpPr>
          <a:xfrm rot="0">
            <a:off x="409861" y="9063737"/>
            <a:ext cx="887915" cy="787270"/>
            <a:chOff x="0" y="0"/>
            <a:chExt cx="1183887" cy="1049694"/>
          </a:xfrm>
        </p:grpSpPr>
        <p:grpSp>
          <p:nvGrpSpPr>
            <p:cNvPr name="Group 41" id="41"/>
            <p:cNvGrpSpPr/>
            <p:nvPr/>
          </p:nvGrpSpPr>
          <p:grpSpPr>
            <a:xfrm rot="0">
              <a:off x="0" y="0"/>
              <a:ext cx="1183887" cy="1049694"/>
              <a:chOff x="0" y="0"/>
              <a:chExt cx="916709" cy="812800"/>
            </a:xfrm>
          </p:grpSpPr>
          <p:sp>
            <p:nvSpPr>
              <p:cNvPr name="Freeform 42" id="42"/>
              <p:cNvSpPr/>
              <p:nvPr/>
            </p:nvSpPr>
            <p:spPr>
              <a:xfrm flipH="false" flipV="false" rot="0">
                <a:off x="0" y="0"/>
                <a:ext cx="916709" cy="812800"/>
              </a:xfrm>
              <a:custGeom>
                <a:avLst/>
                <a:gdLst/>
                <a:ahLst/>
                <a:cxnLst/>
                <a:rect r="r" b="b" t="t" l="l"/>
                <a:pathLst>
                  <a:path h="812800" w="916709">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name="TextBox 43" id="43"/>
              <p:cNvSpPr txBox="true"/>
              <p:nvPr/>
            </p:nvSpPr>
            <p:spPr>
              <a:xfrm>
                <a:off x="85941" y="38100"/>
                <a:ext cx="744826" cy="698500"/>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0" y="94167"/>
              <a:ext cx="1183887"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12</a:t>
              </a: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782145" y="2222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3" id="3"/>
          <p:cNvGrpSpPr/>
          <p:nvPr/>
        </p:nvGrpSpPr>
        <p:grpSpPr>
          <a:xfrm rot="0">
            <a:off x="627362" y="3820426"/>
            <a:ext cx="831747" cy="787270"/>
            <a:chOff x="0" y="0"/>
            <a:chExt cx="1108996" cy="1049694"/>
          </a:xfrm>
        </p:grpSpPr>
        <p:grpSp>
          <p:nvGrpSpPr>
            <p:cNvPr name="Group 4" id="4"/>
            <p:cNvGrpSpPr/>
            <p:nvPr/>
          </p:nvGrpSpPr>
          <p:grpSpPr>
            <a:xfrm rot="0">
              <a:off x="0" y="0"/>
              <a:ext cx="1108996" cy="1049694"/>
              <a:chOff x="0" y="0"/>
              <a:chExt cx="858719" cy="812800"/>
            </a:xfrm>
          </p:grpSpPr>
          <p:sp>
            <p:nvSpPr>
              <p:cNvPr name="Freeform 5" id="5"/>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6" id="6"/>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13</a:t>
              </a:r>
            </a:p>
          </p:txBody>
        </p:sp>
      </p:grpSp>
      <p:sp>
        <p:nvSpPr>
          <p:cNvPr name="TextBox 8" id="8"/>
          <p:cNvSpPr txBox="true"/>
          <p:nvPr/>
        </p:nvSpPr>
        <p:spPr>
          <a:xfrm rot="0">
            <a:off x="1777824" y="3863545"/>
            <a:ext cx="15036767" cy="1180465"/>
          </a:xfrm>
          <a:prstGeom prst="rect">
            <a:avLst/>
          </a:prstGeom>
        </p:spPr>
        <p:txBody>
          <a:bodyPr anchor="t" rtlCol="false" tIns="0" lIns="0" bIns="0" rIns="0">
            <a:spAutoFit/>
          </a:bodyPr>
          <a:lstStyle/>
          <a:p>
            <a:pPr algn="l">
              <a:lnSpc>
                <a:spcPts val="4759"/>
              </a:lnSpc>
            </a:pPr>
            <a:r>
              <a:rPr lang="en-US" sz="3399">
                <a:solidFill>
                  <a:srgbClr val="000000"/>
                </a:solidFill>
                <a:latin typeface="Alatsi Bold"/>
              </a:rPr>
              <a:t>Rate 4 is the most frequent between satisfied passengers in services </a:t>
            </a:r>
          </a:p>
          <a:p>
            <a:pPr algn="l">
              <a:lnSpc>
                <a:spcPts val="4759"/>
              </a:lnSpc>
            </a:pPr>
          </a:p>
        </p:txBody>
      </p:sp>
      <p:sp>
        <p:nvSpPr>
          <p:cNvPr name="TextBox 9" id="9"/>
          <p:cNvSpPr txBox="true"/>
          <p:nvPr/>
        </p:nvSpPr>
        <p:spPr>
          <a:xfrm rot="0">
            <a:off x="1777824" y="7408590"/>
            <a:ext cx="16510176" cy="1780540"/>
          </a:xfrm>
          <a:prstGeom prst="rect">
            <a:avLst/>
          </a:prstGeom>
        </p:spPr>
        <p:txBody>
          <a:bodyPr anchor="t" rtlCol="false" tIns="0" lIns="0" bIns="0" rIns="0">
            <a:spAutoFit/>
          </a:bodyPr>
          <a:lstStyle/>
          <a:p>
            <a:pPr algn="l">
              <a:lnSpc>
                <a:spcPts val="4760"/>
              </a:lnSpc>
            </a:pPr>
            <a:r>
              <a:rPr lang="en-US" sz="3400">
                <a:solidFill>
                  <a:srgbClr val="000000"/>
                </a:solidFill>
                <a:latin typeface="Alatsi Bold"/>
              </a:rPr>
              <a:t>Our passengers have mixed opinions about the Departure and Arrival Time Convenience. </a:t>
            </a:r>
          </a:p>
          <a:p>
            <a:pPr algn="l">
              <a:lnSpc>
                <a:spcPts val="4760"/>
              </a:lnSpc>
            </a:pPr>
            <a:r>
              <a:rPr lang="en-US" sz="3400">
                <a:solidFill>
                  <a:srgbClr val="000000"/>
                </a:solidFill>
                <a:latin typeface="Alatsi Bold"/>
              </a:rPr>
              <a:t> We concluded that there is not that much correlation between total Satisfaction </a:t>
            </a:r>
          </a:p>
          <a:p>
            <a:pPr algn="l">
              <a:lnSpc>
                <a:spcPts val="4760"/>
              </a:lnSpc>
            </a:pPr>
            <a:r>
              <a:rPr lang="en-US" sz="3400">
                <a:solidFill>
                  <a:srgbClr val="000000"/>
                </a:solidFill>
                <a:latin typeface="Alatsi Bold"/>
              </a:rPr>
              <a:t> and Departure and Arrival Time Convenience. </a:t>
            </a:r>
          </a:p>
        </p:txBody>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TextBox 15" id="15"/>
          <p:cNvSpPr txBox="true"/>
          <p:nvPr/>
        </p:nvSpPr>
        <p:spPr>
          <a:xfrm rot="0">
            <a:off x="627362" y="187616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Bivariate Analysis:</a:t>
            </a:r>
          </a:p>
          <a:p>
            <a:pPr algn="l" marL="902546" indent="-451273" lvl="1">
              <a:lnSpc>
                <a:spcPts val="5852"/>
              </a:lnSpc>
              <a:buFont typeface="Arial"/>
              <a:buChar char="•"/>
            </a:pPr>
            <a:r>
              <a:rPr lang="en-US" sz="4180">
                <a:solidFill>
                  <a:srgbClr val="000000"/>
                </a:solidFill>
                <a:latin typeface="Alatsi Bold"/>
              </a:rPr>
              <a:t>Insights:</a:t>
            </a:r>
          </a:p>
        </p:txBody>
      </p:sp>
      <p:grpSp>
        <p:nvGrpSpPr>
          <p:cNvPr name="Group 16" id="16"/>
          <p:cNvGrpSpPr/>
          <p:nvPr/>
        </p:nvGrpSpPr>
        <p:grpSpPr>
          <a:xfrm rot="0">
            <a:off x="627362" y="5083947"/>
            <a:ext cx="831747" cy="787270"/>
            <a:chOff x="0" y="0"/>
            <a:chExt cx="1108996" cy="1049694"/>
          </a:xfrm>
        </p:grpSpPr>
        <p:grpSp>
          <p:nvGrpSpPr>
            <p:cNvPr name="Group 17" id="17"/>
            <p:cNvGrpSpPr/>
            <p:nvPr/>
          </p:nvGrpSpPr>
          <p:grpSpPr>
            <a:xfrm rot="0">
              <a:off x="0" y="0"/>
              <a:ext cx="1108996" cy="1049694"/>
              <a:chOff x="0" y="0"/>
              <a:chExt cx="858719" cy="812800"/>
            </a:xfrm>
          </p:grpSpPr>
          <p:sp>
            <p:nvSpPr>
              <p:cNvPr name="Freeform 18" id="18"/>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19" id="19"/>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14</a:t>
              </a:r>
            </a:p>
          </p:txBody>
        </p:sp>
      </p:grpSp>
      <p:grpSp>
        <p:nvGrpSpPr>
          <p:cNvPr name="Group 21" id="21"/>
          <p:cNvGrpSpPr/>
          <p:nvPr/>
        </p:nvGrpSpPr>
        <p:grpSpPr>
          <a:xfrm rot="0">
            <a:off x="612826" y="7475265"/>
            <a:ext cx="831747" cy="787270"/>
            <a:chOff x="0" y="0"/>
            <a:chExt cx="1108996" cy="1049694"/>
          </a:xfrm>
        </p:grpSpPr>
        <p:grpSp>
          <p:nvGrpSpPr>
            <p:cNvPr name="Group 22" id="22"/>
            <p:cNvGrpSpPr/>
            <p:nvPr/>
          </p:nvGrpSpPr>
          <p:grpSpPr>
            <a:xfrm rot="0">
              <a:off x="0" y="0"/>
              <a:ext cx="1108996" cy="1049694"/>
              <a:chOff x="0" y="0"/>
              <a:chExt cx="858719" cy="812800"/>
            </a:xfrm>
          </p:grpSpPr>
          <p:sp>
            <p:nvSpPr>
              <p:cNvPr name="Freeform 23" id="23"/>
              <p:cNvSpPr/>
              <p:nvPr/>
            </p:nvSpPr>
            <p:spPr>
              <a:xfrm flipH="false" flipV="false" rot="0">
                <a:off x="0" y="0"/>
                <a:ext cx="858719" cy="812800"/>
              </a:xfrm>
              <a:custGeom>
                <a:avLst/>
                <a:gdLst/>
                <a:ahLst/>
                <a:cxnLst/>
                <a:rect r="r" b="b" t="t" l="l"/>
                <a:pathLst>
                  <a:path h="812800" w="858719">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name="TextBox 24" id="24"/>
              <p:cNvSpPr txBox="true"/>
              <p:nvPr/>
            </p:nvSpPr>
            <p:spPr>
              <a:xfrm>
                <a:off x="80505" y="38100"/>
                <a:ext cx="697709"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94167"/>
              <a:ext cx="1108996" cy="794684"/>
            </a:xfrm>
            <a:prstGeom prst="rect">
              <a:avLst/>
            </a:prstGeom>
          </p:spPr>
          <p:txBody>
            <a:bodyPr anchor="t" rtlCol="false" tIns="0" lIns="0" bIns="0" rIns="0">
              <a:spAutoFit/>
            </a:bodyPr>
            <a:lstStyle/>
            <a:p>
              <a:pPr algn="ctr">
                <a:lnSpc>
                  <a:spcPts val="5019"/>
                </a:lnSpc>
              </a:pPr>
              <a:r>
                <a:rPr lang="en-US" sz="3585">
                  <a:solidFill>
                    <a:srgbClr val="000000"/>
                  </a:solidFill>
                  <a:latin typeface="Alatsi Bold"/>
                </a:rPr>
                <a:t>15</a:t>
              </a:r>
            </a:p>
          </p:txBody>
        </p:sp>
      </p:grpSp>
      <p:sp>
        <p:nvSpPr>
          <p:cNvPr name="TextBox 26" id="26"/>
          <p:cNvSpPr txBox="true"/>
          <p:nvPr/>
        </p:nvSpPr>
        <p:spPr>
          <a:xfrm rot="0">
            <a:off x="1777824" y="5049383"/>
            <a:ext cx="15684880" cy="2380615"/>
          </a:xfrm>
          <a:prstGeom prst="rect">
            <a:avLst/>
          </a:prstGeom>
        </p:spPr>
        <p:txBody>
          <a:bodyPr anchor="t" rtlCol="false" tIns="0" lIns="0" bIns="0" rIns="0">
            <a:spAutoFit/>
          </a:bodyPr>
          <a:lstStyle/>
          <a:p>
            <a:pPr algn="just">
              <a:lnSpc>
                <a:spcPts val="4760"/>
              </a:lnSpc>
            </a:pPr>
            <a:r>
              <a:rPr lang="en-US" sz="3400">
                <a:solidFill>
                  <a:srgbClr val="000000"/>
                </a:solidFill>
                <a:latin typeface="Alatsi Bold"/>
              </a:rPr>
              <a:t>The ratings are almost evenly distributed between 1 and 5. </a:t>
            </a:r>
            <a:r>
              <a:rPr lang="en-US" sz="3400">
                <a:solidFill>
                  <a:srgbClr val="000000"/>
                </a:solidFill>
                <a:latin typeface="Alatsi Bold"/>
              </a:rPr>
              <a:t>With that in mind, the positive thing is that there are more positive or neutral ratings (3 through 5) than negative ones (0 through 2). </a:t>
            </a:r>
          </a:p>
          <a:p>
            <a:pPr algn="just">
              <a:lnSpc>
                <a:spcPts val="476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16</a:t>
              </a:r>
            </a:p>
          </p:txBody>
        </p:sp>
      </p:grpSp>
      <p:sp>
        <p:nvSpPr>
          <p:cNvPr name="Freeform 7" id="7"/>
          <p:cNvSpPr/>
          <p:nvPr/>
        </p:nvSpPr>
        <p:spPr>
          <a:xfrm flipH="false" flipV="false" rot="0">
            <a:off x="836408" y="3529719"/>
            <a:ext cx="7700596" cy="6101665"/>
          </a:xfrm>
          <a:custGeom>
            <a:avLst/>
            <a:gdLst/>
            <a:ahLst/>
            <a:cxnLst/>
            <a:rect r="r" b="b" t="t" l="l"/>
            <a:pathLst>
              <a:path h="6101665" w="7700596">
                <a:moveTo>
                  <a:pt x="0" y="0"/>
                </a:moveTo>
                <a:lnTo>
                  <a:pt x="7700595" y="0"/>
                </a:lnTo>
                <a:lnTo>
                  <a:pt x="7700595" y="6101665"/>
                </a:lnTo>
                <a:lnTo>
                  <a:pt x="0" y="6101665"/>
                </a:lnTo>
                <a:lnTo>
                  <a:pt x="0" y="0"/>
                </a:lnTo>
                <a:close/>
              </a:path>
            </a:pathLst>
          </a:custGeom>
          <a:blipFill>
            <a:blip r:embed="rId2"/>
            <a:stretch>
              <a:fillRect l="0" t="0" r="0" b="0"/>
            </a:stretch>
          </a:blipFill>
        </p:spPr>
      </p:sp>
      <p:sp>
        <p:nvSpPr>
          <p:cNvPr name="TextBox 8" id="8"/>
          <p:cNvSpPr txBox="true"/>
          <p:nvPr/>
        </p:nvSpPr>
        <p:spPr>
          <a:xfrm rot="0">
            <a:off x="396722" y="1587500"/>
            <a:ext cx="14705320" cy="1279388"/>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(2)  Bivariate Analysis:</a:t>
            </a:r>
          </a:p>
          <a:p>
            <a:pPr algn="l" marL="665062" indent="-332531" lvl="1">
              <a:lnSpc>
                <a:spcPts val="4312"/>
              </a:lnSpc>
              <a:buFont typeface="Arial"/>
              <a:buChar char="•"/>
            </a:pPr>
            <a:r>
              <a:rPr lang="en-US" sz="3080">
                <a:solidFill>
                  <a:srgbClr val="000000"/>
                </a:solidFill>
                <a:latin typeface="Alatsi Bold"/>
              </a:rPr>
              <a:t>Correlation between satisfaction and other features:</a:t>
            </a:r>
          </a:p>
        </p:txBody>
      </p:sp>
      <p:sp>
        <p:nvSpPr>
          <p:cNvPr name="TextBox 9" id="9"/>
          <p:cNvSpPr txBox="true"/>
          <p:nvPr/>
        </p:nvSpPr>
        <p:spPr>
          <a:xfrm rot="0">
            <a:off x="2109745" y="17324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grpSp>
        <p:nvGrpSpPr>
          <p:cNvPr name="Group 10" id="10"/>
          <p:cNvGrpSpPr/>
          <p:nvPr/>
        </p:nvGrpSpPr>
        <p:grpSpPr>
          <a:xfrm rot="0">
            <a:off x="8949146" y="3529719"/>
            <a:ext cx="8703790" cy="6101665"/>
            <a:chOff x="0" y="0"/>
            <a:chExt cx="2292356" cy="1607023"/>
          </a:xfrm>
        </p:grpSpPr>
        <p:sp>
          <p:nvSpPr>
            <p:cNvPr name="Freeform 11" id="11"/>
            <p:cNvSpPr/>
            <p:nvPr/>
          </p:nvSpPr>
          <p:spPr>
            <a:xfrm flipH="false" flipV="false" rot="0">
              <a:off x="0" y="0"/>
              <a:ext cx="2292356" cy="1607023"/>
            </a:xfrm>
            <a:custGeom>
              <a:avLst/>
              <a:gdLst/>
              <a:ahLst/>
              <a:cxnLst/>
              <a:rect r="r" b="b" t="t" l="l"/>
              <a:pathLst>
                <a:path h="1607023" w="2292356">
                  <a:moveTo>
                    <a:pt x="45364" y="0"/>
                  </a:moveTo>
                  <a:lnTo>
                    <a:pt x="2246992" y="0"/>
                  </a:lnTo>
                  <a:cubicBezTo>
                    <a:pt x="2259024" y="0"/>
                    <a:pt x="2270562" y="4779"/>
                    <a:pt x="2279070" y="13287"/>
                  </a:cubicBezTo>
                  <a:cubicBezTo>
                    <a:pt x="2287577" y="21794"/>
                    <a:pt x="2292356" y="33333"/>
                    <a:pt x="2292356" y="45364"/>
                  </a:cubicBezTo>
                  <a:lnTo>
                    <a:pt x="2292356" y="1561659"/>
                  </a:lnTo>
                  <a:cubicBezTo>
                    <a:pt x="2292356" y="1586713"/>
                    <a:pt x="2272046" y="1607023"/>
                    <a:pt x="2246992" y="1607023"/>
                  </a:cubicBezTo>
                  <a:lnTo>
                    <a:pt x="45364" y="1607023"/>
                  </a:lnTo>
                  <a:cubicBezTo>
                    <a:pt x="33333" y="1607023"/>
                    <a:pt x="21794" y="1602244"/>
                    <a:pt x="13287" y="1593736"/>
                  </a:cubicBezTo>
                  <a:cubicBezTo>
                    <a:pt x="4779" y="1585229"/>
                    <a:pt x="0" y="1573690"/>
                    <a:pt x="0" y="1561659"/>
                  </a:cubicBezTo>
                  <a:lnTo>
                    <a:pt x="0" y="45364"/>
                  </a:lnTo>
                  <a:cubicBezTo>
                    <a:pt x="0" y="33333"/>
                    <a:pt x="4779" y="21794"/>
                    <a:pt x="13287" y="13287"/>
                  </a:cubicBezTo>
                  <a:cubicBezTo>
                    <a:pt x="21794" y="4779"/>
                    <a:pt x="33333" y="0"/>
                    <a:pt x="45364" y="0"/>
                  </a:cubicBezTo>
                  <a:close/>
                </a:path>
              </a:pathLst>
            </a:custGeom>
            <a:solidFill>
              <a:srgbClr val="E9C7C6"/>
            </a:solidFill>
            <a:ln w="38100" cap="rnd">
              <a:solidFill>
                <a:srgbClr val="000000"/>
              </a:solidFill>
              <a:prstDash val="solid"/>
              <a:round/>
            </a:ln>
          </p:spPr>
        </p:sp>
        <p:sp>
          <p:nvSpPr>
            <p:cNvPr name="TextBox 12" id="12"/>
            <p:cNvSpPr txBox="true"/>
            <p:nvPr/>
          </p:nvSpPr>
          <p:spPr>
            <a:xfrm>
              <a:off x="0" y="-38100"/>
              <a:ext cx="2292356" cy="164512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324346" y="4455750"/>
            <a:ext cx="7934954" cy="4875208"/>
          </a:xfrm>
          <a:prstGeom prst="rect">
            <a:avLst/>
          </a:prstGeom>
        </p:spPr>
        <p:txBody>
          <a:bodyPr anchor="t" rtlCol="false" tIns="0" lIns="0" bIns="0" rIns="0">
            <a:spAutoFit/>
          </a:bodyPr>
          <a:lstStyle/>
          <a:p>
            <a:pPr algn="l">
              <a:lnSpc>
                <a:spcPts val="3900"/>
              </a:lnSpc>
            </a:pPr>
            <a:r>
              <a:rPr lang="en-US" sz="2785">
                <a:solidFill>
                  <a:srgbClr val="000000"/>
                </a:solidFill>
                <a:latin typeface="Alatsi Bold"/>
              </a:rPr>
              <a:t>Positively Correlated: </a:t>
            </a:r>
          </a:p>
          <a:p>
            <a:pPr algn="l">
              <a:lnSpc>
                <a:spcPts val="3900"/>
              </a:lnSpc>
            </a:pPr>
            <a:r>
              <a:rPr lang="en-US" sz="2785">
                <a:solidFill>
                  <a:srgbClr val="000000"/>
                </a:solidFill>
                <a:latin typeface="Alatsi Bold"/>
              </a:rPr>
              <a:t> - Business Class ,online boarding, inflight entertainment, seat comfort, on-board service, Legroom service, cleanliness, Flight distance, </a:t>
            </a:r>
          </a:p>
          <a:p>
            <a:pPr algn="l">
              <a:lnSpc>
                <a:spcPts val="3900"/>
              </a:lnSpc>
            </a:pPr>
            <a:r>
              <a:rPr lang="en-US" sz="2785">
                <a:solidFill>
                  <a:srgbClr val="000000"/>
                </a:solidFill>
                <a:latin typeface="Alatsi Bold"/>
              </a:rPr>
              <a:t> and Business travels are strong reasons for people satisfaction. </a:t>
            </a:r>
          </a:p>
          <a:p>
            <a:pPr algn="l">
              <a:lnSpc>
                <a:spcPts val="3900"/>
              </a:lnSpc>
            </a:pPr>
            <a:r>
              <a:rPr lang="en-US" sz="2785">
                <a:solidFill>
                  <a:srgbClr val="000000"/>
                </a:solidFill>
                <a:latin typeface="Alatsi Bold"/>
              </a:rPr>
              <a:t> </a:t>
            </a:r>
          </a:p>
          <a:p>
            <a:pPr algn="l">
              <a:lnSpc>
                <a:spcPts val="3900"/>
              </a:lnSpc>
            </a:pPr>
            <a:r>
              <a:rPr lang="en-US" sz="2785">
                <a:solidFill>
                  <a:srgbClr val="000000"/>
                </a:solidFill>
                <a:latin typeface="Alatsi Bold"/>
              </a:rPr>
              <a:t>Negatively Correlated: </a:t>
            </a:r>
          </a:p>
          <a:p>
            <a:pPr algn="l">
              <a:lnSpc>
                <a:spcPts val="3900"/>
              </a:lnSpc>
            </a:pPr>
            <a:r>
              <a:rPr lang="en-US" sz="2785">
                <a:solidFill>
                  <a:srgbClr val="000000"/>
                </a:solidFill>
                <a:latin typeface="Alatsi Bold"/>
              </a:rPr>
              <a:t> - Personal Travels, Economy Class, Eco plus Class or being Disloyal Customer results in Unsatisfaction.</a:t>
            </a:r>
          </a:p>
        </p:txBody>
      </p:sp>
      <p:sp>
        <p:nvSpPr>
          <p:cNvPr name="TextBox 14" id="14"/>
          <p:cNvSpPr txBox="true"/>
          <p:nvPr/>
        </p:nvSpPr>
        <p:spPr>
          <a:xfrm rot="0">
            <a:off x="9520236" y="3639275"/>
            <a:ext cx="3878232"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latsi Bold"/>
              </a:rPr>
              <a:t>Insights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1461141"/>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 University | 2024</a:t>
            </a:r>
          </a:p>
        </p:txBody>
      </p:sp>
      <p:sp>
        <p:nvSpPr>
          <p:cNvPr name="TextBox 4" id="4"/>
          <p:cNvSpPr txBox="true"/>
          <p:nvPr/>
        </p:nvSpPr>
        <p:spPr>
          <a:xfrm rot="0">
            <a:off x="1221986" y="4027805"/>
            <a:ext cx="5222404"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1-Motivation</a:t>
            </a:r>
          </a:p>
        </p:txBody>
      </p:sp>
      <p:sp>
        <p:nvSpPr>
          <p:cNvPr name="TextBox 5" id="5"/>
          <p:cNvSpPr txBox="true"/>
          <p:nvPr/>
        </p:nvSpPr>
        <p:spPr>
          <a:xfrm rot="0">
            <a:off x="1221986" y="5131140"/>
            <a:ext cx="4480960"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4-EDA</a:t>
            </a:r>
          </a:p>
        </p:txBody>
      </p:sp>
      <p:sp>
        <p:nvSpPr>
          <p:cNvPr name="TextBox 6" id="6"/>
          <p:cNvSpPr txBox="true"/>
          <p:nvPr/>
        </p:nvSpPr>
        <p:spPr>
          <a:xfrm rot="0">
            <a:off x="6444390" y="4027805"/>
            <a:ext cx="4480960"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2-Project Pipeline</a:t>
            </a:r>
          </a:p>
        </p:txBody>
      </p:sp>
      <p:sp>
        <p:nvSpPr>
          <p:cNvPr name="TextBox 7" id="7"/>
          <p:cNvSpPr txBox="true"/>
          <p:nvPr/>
        </p:nvSpPr>
        <p:spPr>
          <a:xfrm rot="0">
            <a:off x="6444390" y="5131140"/>
            <a:ext cx="4480960"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5-Preprocessing</a:t>
            </a:r>
          </a:p>
        </p:txBody>
      </p:sp>
      <p:sp>
        <p:nvSpPr>
          <p:cNvPr name="TextBox 8" id="8"/>
          <p:cNvSpPr txBox="true"/>
          <p:nvPr/>
        </p:nvSpPr>
        <p:spPr>
          <a:xfrm rot="0">
            <a:off x="11890224" y="4027805"/>
            <a:ext cx="4480960"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3-Data Preparation</a:t>
            </a:r>
          </a:p>
        </p:txBody>
      </p:sp>
      <p:sp>
        <p:nvSpPr>
          <p:cNvPr name="TextBox 9" id="9"/>
          <p:cNvSpPr txBox="true"/>
          <p:nvPr/>
        </p:nvSpPr>
        <p:spPr>
          <a:xfrm rot="0">
            <a:off x="11890224" y="5131140"/>
            <a:ext cx="6186716" cy="629920"/>
          </a:xfrm>
          <a:prstGeom prst="rect">
            <a:avLst/>
          </a:prstGeom>
        </p:spPr>
        <p:txBody>
          <a:bodyPr anchor="t" rtlCol="false" tIns="0" lIns="0" bIns="0" rIns="0">
            <a:spAutoFit/>
          </a:bodyPr>
          <a:lstStyle/>
          <a:p>
            <a:pPr algn="l">
              <a:lnSpc>
                <a:spcPts val="5179"/>
              </a:lnSpc>
            </a:pPr>
            <a:r>
              <a:rPr lang="en-US" sz="3699">
                <a:solidFill>
                  <a:srgbClr val="000000"/>
                </a:solidFill>
                <a:latin typeface="Alatsi Bold"/>
              </a:rPr>
              <a:t>6-Model Building &amp; Evaluation</a:t>
            </a:r>
          </a:p>
        </p:txBody>
      </p:sp>
      <p:sp>
        <p:nvSpPr>
          <p:cNvPr name="AutoShape 10" id="10"/>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1" id="11"/>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17" id="17"/>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17</a:t>
              </a:r>
            </a:p>
          </p:txBody>
        </p:sp>
      </p:grpSp>
      <p:sp>
        <p:nvSpPr>
          <p:cNvPr name="Freeform 7" id="7"/>
          <p:cNvSpPr/>
          <p:nvPr/>
        </p:nvSpPr>
        <p:spPr>
          <a:xfrm flipH="false" flipV="false" rot="0">
            <a:off x="246910" y="2555768"/>
            <a:ext cx="7924984" cy="7452266"/>
          </a:xfrm>
          <a:custGeom>
            <a:avLst/>
            <a:gdLst/>
            <a:ahLst/>
            <a:cxnLst/>
            <a:rect r="r" b="b" t="t" l="l"/>
            <a:pathLst>
              <a:path h="7452266" w="7924984">
                <a:moveTo>
                  <a:pt x="0" y="0"/>
                </a:moveTo>
                <a:lnTo>
                  <a:pt x="7924984" y="0"/>
                </a:lnTo>
                <a:lnTo>
                  <a:pt x="7924984" y="7452266"/>
                </a:lnTo>
                <a:lnTo>
                  <a:pt x="0" y="7452266"/>
                </a:lnTo>
                <a:lnTo>
                  <a:pt x="0" y="0"/>
                </a:lnTo>
                <a:close/>
              </a:path>
            </a:pathLst>
          </a:custGeom>
          <a:blipFill>
            <a:blip r:embed="rId2"/>
            <a:stretch>
              <a:fillRect l="0" t="0" r="0" b="0"/>
            </a:stretch>
          </a:blipFill>
        </p:spPr>
      </p:sp>
      <p:sp>
        <p:nvSpPr>
          <p:cNvPr name="TextBox 8" id="8"/>
          <p:cNvSpPr txBox="true"/>
          <p:nvPr/>
        </p:nvSpPr>
        <p:spPr>
          <a:xfrm rot="0">
            <a:off x="440210" y="1587500"/>
            <a:ext cx="14705320" cy="7224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(2)  Multivariate Analysis:</a:t>
            </a:r>
          </a:p>
        </p:txBody>
      </p:sp>
      <p:grpSp>
        <p:nvGrpSpPr>
          <p:cNvPr name="Group 9" id="9"/>
          <p:cNvGrpSpPr/>
          <p:nvPr/>
        </p:nvGrpSpPr>
        <p:grpSpPr>
          <a:xfrm rot="0">
            <a:off x="8530822" y="2555768"/>
            <a:ext cx="8109639" cy="3511157"/>
            <a:chOff x="0" y="0"/>
            <a:chExt cx="2963915" cy="1283260"/>
          </a:xfrm>
        </p:grpSpPr>
        <p:sp>
          <p:nvSpPr>
            <p:cNvPr name="Freeform 10" id="10"/>
            <p:cNvSpPr/>
            <p:nvPr/>
          </p:nvSpPr>
          <p:spPr>
            <a:xfrm flipH="false" flipV="false" rot="0">
              <a:off x="0" y="0"/>
              <a:ext cx="2963915" cy="1283260"/>
            </a:xfrm>
            <a:custGeom>
              <a:avLst/>
              <a:gdLst/>
              <a:ahLst/>
              <a:cxnLst/>
              <a:rect r="r" b="b" t="t" l="l"/>
              <a:pathLst>
                <a:path h="1283260" w="2963915">
                  <a:moveTo>
                    <a:pt x="48687" y="0"/>
                  </a:moveTo>
                  <a:lnTo>
                    <a:pt x="2915228" y="0"/>
                  </a:lnTo>
                  <a:cubicBezTo>
                    <a:pt x="2942117" y="0"/>
                    <a:pt x="2963915" y="21798"/>
                    <a:pt x="2963915" y="48687"/>
                  </a:cubicBezTo>
                  <a:lnTo>
                    <a:pt x="2963915" y="1234572"/>
                  </a:lnTo>
                  <a:cubicBezTo>
                    <a:pt x="2963915" y="1261462"/>
                    <a:pt x="2942117" y="1283260"/>
                    <a:pt x="2915228" y="1283260"/>
                  </a:cubicBezTo>
                  <a:lnTo>
                    <a:pt x="48687" y="1283260"/>
                  </a:lnTo>
                  <a:cubicBezTo>
                    <a:pt x="35775" y="1283260"/>
                    <a:pt x="23391" y="1278130"/>
                    <a:pt x="14260" y="1268999"/>
                  </a:cubicBezTo>
                  <a:cubicBezTo>
                    <a:pt x="5130" y="1259869"/>
                    <a:pt x="0" y="1247485"/>
                    <a:pt x="0" y="1234572"/>
                  </a:cubicBezTo>
                  <a:lnTo>
                    <a:pt x="0" y="48687"/>
                  </a:lnTo>
                  <a:cubicBezTo>
                    <a:pt x="0" y="21798"/>
                    <a:pt x="21798" y="0"/>
                    <a:pt x="48687" y="0"/>
                  </a:cubicBezTo>
                  <a:close/>
                </a:path>
              </a:pathLst>
            </a:custGeom>
            <a:solidFill>
              <a:srgbClr val="E9C7C6"/>
            </a:solidFill>
            <a:ln w="38100" cap="rnd">
              <a:solidFill>
                <a:srgbClr val="000000"/>
              </a:solidFill>
              <a:prstDash val="solid"/>
              <a:round/>
            </a:ln>
          </p:spPr>
        </p:sp>
        <p:sp>
          <p:nvSpPr>
            <p:cNvPr name="TextBox 11" id="11"/>
            <p:cNvSpPr txBox="true"/>
            <p:nvPr/>
          </p:nvSpPr>
          <p:spPr>
            <a:xfrm>
              <a:off x="0" y="-38100"/>
              <a:ext cx="2963915" cy="132136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459597" y="6228851"/>
            <a:ext cx="5141267" cy="3829357"/>
          </a:xfrm>
          <a:custGeom>
            <a:avLst/>
            <a:gdLst/>
            <a:ahLst/>
            <a:cxnLst/>
            <a:rect r="r" b="b" t="t" l="l"/>
            <a:pathLst>
              <a:path h="3829357" w="5141267">
                <a:moveTo>
                  <a:pt x="0" y="0"/>
                </a:moveTo>
                <a:lnTo>
                  <a:pt x="5141266" y="0"/>
                </a:lnTo>
                <a:lnTo>
                  <a:pt x="5141266" y="3829357"/>
                </a:lnTo>
                <a:lnTo>
                  <a:pt x="0" y="3829357"/>
                </a:lnTo>
                <a:lnTo>
                  <a:pt x="0" y="0"/>
                </a:lnTo>
                <a:close/>
              </a:path>
            </a:pathLst>
          </a:custGeom>
          <a:blipFill>
            <a:blip r:embed="rId3"/>
            <a:stretch>
              <a:fillRect l="0" t="0" r="0" b="0"/>
            </a:stretch>
          </a:blipFill>
        </p:spPr>
      </p:sp>
      <p:sp>
        <p:nvSpPr>
          <p:cNvPr name="TextBox 13" id="13"/>
          <p:cNvSpPr txBox="true"/>
          <p:nvPr/>
        </p:nvSpPr>
        <p:spPr>
          <a:xfrm rot="0">
            <a:off x="2109745" y="17324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
        <p:nvSpPr>
          <p:cNvPr name="TextBox 14" id="14"/>
          <p:cNvSpPr txBox="true"/>
          <p:nvPr/>
        </p:nvSpPr>
        <p:spPr>
          <a:xfrm rot="0">
            <a:off x="8702154" y="3256087"/>
            <a:ext cx="7768309" cy="2706176"/>
          </a:xfrm>
          <a:prstGeom prst="rect">
            <a:avLst/>
          </a:prstGeom>
        </p:spPr>
        <p:txBody>
          <a:bodyPr anchor="t" rtlCol="false" tIns="0" lIns="0" bIns="0" rIns="0">
            <a:spAutoFit/>
          </a:bodyPr>
          <a:lstStyle/>
          <a:p>
            <a:pPr algn="l">
              <a:lnSpc>
                <a:spcPts val="3090"/>
              </a:lnSpc>
            </a:pPr>
            <a:r>
              <a:rPr lang="en-US" sz="2207">
                <a:solidFill>
                  <a:srgbClr val="000000"/>
                </a:solidFill>
                <a:latin typeface="Alatsi Bold"/>
              </a:rPr>
              <a:t>1- Departure Delay is highly correlated with Arrival Delay. [Will deal with this in feature engineering]. </a:t>
            </a:r>
          </a:p>
          <a:p>
            <a:pPr algn="l">
              <a:lnSpc>
                <a:spcPts val="3090"/>
              </a:lnSpc>
            </a:pPr>
            <a:r>
              <a:rPr lang="en-US" sz="2207">
                <a:solidFill>
                  <a:srgbClr val="000000"/>
                </a:solidFill>
                <a:latin typeface="Alatsi Bold"/>
              </a:rPr>
              <a:t>2- Inflight WiFi service and Ease of online booking are + correlated. </a:t>
            </a:r>
          </a:p>
          <a:p>
            <a:pPr algn="l">
              <a:lnSpc>
                <a:spcPts val="3090"/>
              </a:lnSpc>
            </a:pPr>
            <a:r>
              <a:rPr lang="en-US" sz="2207">
                <a:solidFill>
                  <a:srgbClr val="000000"/>
                </a:solidFill>
                <a:latin typeface="Alatsi"/>
              </a:rPr>
              <a:t>3</a:t>
            </a:r>
            <a:r>
              <a:rPr lang="en-US" sz="2207">
                <a:solidFill>
                  <a:srgbClr val="000000"/>
                </a:solidFill>
                <a:latin typeface="Alatsi Bold"/>
              </a:rPr>
              <a:t>- Inflight entertainment, Food and Drink, Seat comfort and cleanliness are + correlated . </a:t>
            </a:r>
          </a:p>
          <a:p>
            <a:pPr algn="l">
              <a:lnSpc>
                <a:spcPts val="3090"/>
              </a:lnSpc>
            </a:pPr>
            <a:r>
              <a:rPr lang="en-US" sz="2207">
                <a:solidFill>
                  <a:srgbClr val="000000"/>
                </a:solidFill>
                <a:latin typeface="Alatsi"/>
              </a:rPr>
              <a:t>4</a:t>
            </a:r>
            <a:r>
              <a:rPr lang="en-US" sz="2207">
                <a:solidFill>
                  <a:srgbClr val="000000"/>
                </a:solidFill>
                <a:latin typeface="Alatsi Bold"/>
              </a:rPr>
              <a:t>- Baggage handling is + correlated with Inflight service. </a:t>
            </a:r>
          </a:p>
        </p:txBody>
      </p:sp>
      <p:sp>
        <p:nvSpPr>
          <p:cNvPr name="TextBox 15" id="15"/>
          <p:cNvSpPr txBox="true"/>
          <p:nvPr/>
        </p:nvSpPr>
        <p:spPr>
          <a:xfrm rot="0">
            <a:off x="8702154" y="2628060"/>
            <a:ext cx="2794752" cy="491867"/>
          </a:xfrm>
          <a:prstGeom prst="rect">
            <a:avLst/>
          </a:prstGeom>
        </p:spPr>
        <p:txBody>
          <a:bodyPr anchor="t" rtlCol="false" tIns="0" lIns="0" bIns="0" rIns="0">
            <a:spAutoFit/>
          </a:bodyPr>
          <a:lstStyle/>
          <a:p>
            <a:pPr algn="l" marL="622332" indent="-311166" lvl="1">
              <a:lnSpc>
                <a:spcPts val="4035"/>
              </a:lnSpc>
              <a:buFont typeface="Arial"/>
              <a:buChar char="•"/>
            </a:pPr>
            <a:r>
              <a:rPr lang="en-US" sz="2882">
                <a:solidFill>
                  <a:srgbClr val="000000"/>
                </a:solidFill>
                <a:latin typeface="Alatsi Bold"/>
              </a:rPr>
              <a:t>Insights</a:t>
            </a:r>
          </a:p>
        </p:txBody>
      </p:sp>
      <p:grpSp>
        <p:nvGrpSpPr>
          <p:cNvPr name="Group 16" id="16"/>
          <p:cNvGrpSpPr/>
          <p:nvPr/>
        </p:nvGrpSpPr>
        <p:grpSpPr>
          <a:xfrm rot="0">
            <a:off x="13711740" y="6373512"/>
            <a:ext cx="4294830" cy="3379029"/>
            <a:chOff x="0" y="0"/>
            <a:chExt cx="2048892" cy="1612000"/>
          </a:xfrm>
        </p:grpSpPr>
        <p:sp>
          <p:nvSpPr>
            <p:cNvPr name="Freeform 17" id="17"/>
            <p:cNvSpPr/>
            <p:nvPr/>
          </p:nvSpPr>
          <p:spPr>
            <a:xfrm flipH="false" flipV="false" rot="0">
              <a:off x="0" y="0"/>
              <a:ext cx="2048892" cy="1612000"/>
            </a:xfrm>
            <a:custGeom>
              <a:avLst/>
              <a:gdLst/>
              <a:ahLst/>
              <a:cxnLst/>
              <a:rect r="r" b="b" t="t" l="l"/>
              <a:pathLst>
                <a:path h="1612000" w="2048892">
                  <a:moveTo>
                    <a:pt x="91933" y="0"/>
                  </a:moveTo>
                  <a:lnTo>
                    <a:pt x="1956959" y="0"/>
                  </a:lnTo>
                  <a:cubicBezTo>
                    <a:pt x="1981341" y="0"/>
                    <a:pt x="2004725" y="9686"/>
                    <a:pt x="2021965" y="26927"/>
                  </a:cubicBezTo>
                  <a:cubicBezTo>
                    <a:pt x="2039206" y="44167"/>
                    <a:pt x="2048892" y="67551"/>
                    <a:pt x="2048892" y="91933"/>
                  </a:cubicBezTo>
                  <a:lnTo>
                    <a:pt x="2048892" y="1520067"/>
                  </a:lnTo>
                  <a:cubicBezTo>
                    <a:pt x="2048892" y="1570840"/>
                    <a:pt x="2007732" y="1612000"/>
                    <a:pt x="1956959" y="1612000"/>
                  </a:cubicBezTo>
                  <a:lnTo>
                    <a:pt x="91933" y="1612000"/>
                  </a:lnTo>
                  <a:cubicBezTo>
                    <a:pt x="41160" y="1612000"/>
                    <a:pt x="0" y="1570840"/>
                    <a:pt x="0" y="1520067"/>
                  </a:cubicBezTo>
                  <a:lnTo>
                    <a:pt x="0" y="91933"/>
                  </a:lnTo>
                  <a:cubicBezTo>
                    <a:pt x="0" y="41160"/>
                    <a:pt x="41160" y="0"/>
                    <a:pt x="91933" y="0"/>
                  </a:cubicBezTo>
                  <a:close/>
                </a:path>
              </a:pathLst>
            </a:custGeom>
            <a:solidFill>
              <a:srgbClr val="CDDCE9"/>
            </a:solidFill>
            <a:ln w="38100" cap="rnd">
              <a:solidFill>
                <a:srgbClr val="000000"/>
              </a:solidFill>
              <a:prstDash val="solid"/>
              <a:round/>
            </a:ln>
          </p:spPr>
        </p:sp>
        <p:sp>
          <p:nvSpPr>
            <p:cNvPr name="TextBox 18" id="18"/>
            <p:cNvSpPr txBox="true"/>
            <p:nvPr/>
          </p:nvSpPr>
          <p:spPr>
            <a:xfrm>
              <a:off x="0" y="-38100"/>
              <a:ext cx="2048892" cy="16501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3864121" y="7225838"/>
            <a:ext cx="3990069" cy="2158033"/>
          </a:xfrm>
          <a:prstGeom prst="rect">
            <a:avLst/>
          </a:prstGeom>
        </p:spPr>
        <p:txBody>
          <a:bodyPr anchor="t" rtlCol="false" tIns="0" lIns="0" bIns="0" rIns="0">
            <a:spAutoFit/>
          </a:bodyPr>
          <a:lstStyle/>
          <a:p>
            <a:pPr algn="l">
              <a:lnSpc>
                <a:spcPts val="2853"/>
              </a:lnSpc>
            </a:pPr>
            <a:r>
              <a:rPr lang="en-US" sz="2038">
                <a:solidFill>
                  <a:srgbClr val="000000"/>
                </a:solidFill>
                <a:latin typeface="Alatsi Bold"/>
              </a:rPr>
              <a:t>- There is a strong correlation between the two columns. </a:t>
            </a:r>
          </a:p>
          <a:p>
            <a:pPr algn="l">
              <a:lnSpc>
                <a:spcPts val="2853"/>
              </a:lnSpc>
            </a:pPr>
            <a:r>
              <a:rPr lang="en-US" sz="2038">
                <a:solidFill>
                  <a:srgbClr val="000000"/>
                </a:solidFill>
                <a:latin typeface="Alatsi Bold"/>
              </a:rPr>
              <a:t>we can drop one of the two columns and as Arrival Delay in Minutes column has some null, we can drop it. </a:t>
            </a:r>
          </a:p>
        </p:txBody>
      </p:sp>
      <p:sp>
        <p:nvSpPr>
          <p:cNvPr name="TextBox 20" id="20"/>
          <p:cNvSpPr txBox="true"/>
          <p:nvPr/>
        </p:nvSpPr>
        <p:spPr>
          <a:xfrm rot="0">
            <a:off x="13886613" y="6654672"/>
            <a:ext cx="1646890" cy="361616"/>
          </a:xfrm>
          <a:prstGeom prst="rect">
            <a:avLst/>
          </a:prstGeom>
        </p:spPr>
        <p:txBody>
          <a:bodyPr anchor="t" rtlCol="false" tIns="0" lIns="0" bIns="0" rIns="0">
            <a:spAutoFit/>
          </a:bodyPr>
          <a:lstStyle/>
          <a:p>
            <a:pPr algn="l" marL="476775" indent="-238387" lvl="1">
              <a:lnSpc>
                <a:spcPts val="3091"/>
              </a:lnSpc>
              <a:buFont typeface="Arial"/>
              <a:buChar char="•"/>
            </a:pPr>
            <a:r>
              <a:rPr lang="en-US" sz="2208">
                <a:solidFill>
                  <a:srgbClr val="000000"/>
                </a:solidFill>
                <a:latin typeface="Alatsi Bold"/>
              </a:rPr>
              <a:t>Insights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597661" y="3671342"/>
            <a:ext cx="7546339" cy="5534882"/>
          </a:xfrm>
          <a:custGeom>
            <a:avLst/>
            <a:gdLst/>
            <a:ahLst/>
            <a:cxnLst/>
            <a:rect r="r" b="b" t="t" l="l"/>
            <a:pathLst>
              <a:path h="5534882" w="7546339">
                <a:moveTo>
                  <a:pt x="0" y="0"/>
                </a:moveTo>
                <a:lnTo>
                  <a:pt x="7546339" y="0"/>
                </a:lnTo>
                <a:lnTo>
                  <a:pt x="7546339" y="5534882"/>
                </a:lnTo>
                <a:lnTo>
                  <a:pt x="0" y="5534882"/>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sp>
        <p:nvSpPr>
          <p:cNvPr name="TextBox 4" id="4"/>
          <p:cNvSpPr txBox="true"/>
          <p:nvPr/>
        </p:nvSpPr>
        <p:spPr>
          <a:xfrm rot="0">
            <a:off x="1164471" y="2598548"/>
            <a:ext cx="84127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Applying Kmeans on the data with 3 clusters: </a:t>
            </a:r>
          </a:p>
        </p:txBody>
      </p:sp>
      <p:grpSp>
        <p:nvGrpSpPr>
          <p:cNvPr name="Group 5" id="5"/>
          <p:cNvGrpSpPr/>
          <p:nvPr/>
        </p:nvGrpSpPr>
        <p:grpSpPr>
          <a:xfrm rot="0">
            <a:off x="9578246" y="4170935"/>
            <a:ext cx="6155774" cy="4535696"/>
            <a:chOff x="0" y="0"/>
            <a:chExt cx="2936674" cy="2163799"/>
          </a:xfrm>
        </p:grpSpPr>
        <p:sp>
          <p:nvSpPr>
            <p:cNvPr name="Freeform 6" id="6"/>
            <p:cNvSpPr/>
            <p:nvPr/>
          </p:nvSpPr>
          <p:spPr>
            <a:xfrm flipH="false" flipV="false" rot="0">
              <a:off x="0" y="0"/>
              <a:ext cx="2936674" cy="2163799"/>
            </a:xfrm>
            <a:custGeom>
              <a:avLst/>
              <a:gdLst/>
              <a:ahLst/>
              <a:cxnLst/>
              <a:rect r="r" b="b" t="t" l="l"/>
              <a:pathLst>
                <a:path h="2163799" w="2936674">
                  <a:moveTo>
                    <a:pt x="64141" y="0"/>
                  </a:moveTo>
                  <a:lnTo>
                    <a:pt x="2872533" y="0"/>
                  </a:lnTo>
                  <a:cubicBezTo>
                    <a:pt x="2907957" y="0"/>
                    <a:pt x="2936674" y="28717"/>
                    <a:pt x="2936674" y="64141"/>
                  </a:cubicBezTo>
                  <a:lnTo>
                    <a:pt x="2936674" y="2099658"/>
                  </a:lnTo>
                  <a:cubicBezTo>
                    <a:pt x="2936674" y="2135082"/>
                    <a:pt x="2907957" y="2163799"/>
                    <a:pt x="2872533" y="2163799"/>
                  </a:cubicBezTo>
                  <a:lnTo>
                    <a:pt x="64141" y="2163799"/>
                  </a:lnTo>
                  <a:cubicBezTo>
                    <a:pt x="28717" y="2163799"/>
                    <a:pt x="0" y="2135082"/>
                    <a:pt x="0" y="2099658"/>
                  </a:cubicBezTo>
                  <a:lnTo>
                    <a:pt x="0" y="64141"/>
                  </a:lnTo>
                  <a:cubicBezTo>
                    <a:pt x="0" y="28717"/>
                    <a:pt x="28717" y="0"/>
                    <a:pt x="64141" y="0"/>
                  </a:cubicBezTo>
                  <a:close/>
                </a:path>
              </a:pathLst>
            </a:custGeom>
            <a:solidFill>
              <a:srgbClr val="CDDCE9"/>
            </a:solidFill>
            <a:ln w="38100" cap="rnd">
              <a:solidFill>
                <a:srgbClr val="000000"/>
              </a:solidFill>
              <a:prstDash val="solid"/>
              <a:round/>
            </a:ln>
          </p:spPr>
        </p:sp>
        <p:sp>
          <p:nvSpPr>
            <p:cNvPr name="TextBox 7" id="7"/>
            <p:cNvSpPr txBox="true"/>
            <p:nvPr/>
          </p:nvSpPr>
          <p:spPr>
            <a:xfrm>
              <a:off x="0" y="-47625"/>
              <a:ext cx="2936674" cy="2211424"/>
            </a:xfrm>
            <a:prstGeom prst="rect">
              <a:avLst/>
            </a:prstGeom>
          </p:spPr>
          <p:txBody>
            <a:bodyPr anchor="ctr" rtlCol="false" tIns="50800" lIns="50800" bIns="50800" rIns="50800"/>
            <a:lstStyle/>
            <a:p>
              <a:pPr algn="l" marL="518157" indent="-259078" lvl="1">
                <a:lnSpc>
                  <a:spcPts val="3359"/>
                </a:lnSpc>
                <a:buFont typeface="Arial"/>
                <a:buChar char="•"/>
              </a:pPr>
              <a:r>
                <a:rPr lang="en-US" sz="2399">
                  <a:solidFill>
                    <a:srgbClr val="000000"/>
                  </a:solidFill>
                  <a:latin typeface="Alatsi"/>
                </a:rPr>
                <a:t>The portion of each class: </a:t>
              </a:r>
            </a:p>
            <a:p>
              <a:pPr algn="l" marL="1036314" indent="-345438" lvl="2">
                <a:lnSpc>
                  <a:spcPts val="3359"/>
                </a:lnSpc>
                <a:buFont typeface="Arial"/>
                <a:buChar char="⚬"/>
              </a:pPr>
              <a:r>
                <a:rPr lang="en-US" sz="2399">
                  <a:solidFill>
                    <a:srgbClr val="000000"/>
                  </a:solidFill>
                  <a:latin typeface="Alatsi"/>
                </a:rPr>
                <a:t>Class 1 ==&gt; 0.630900  </a:t>
              </a:r>
            </a:p>
            <a:p>
              <a:pPr algn="l" marL="1036314" indent="-345438" lvl="2">
                <a:lnSpc>
                  <a:spcPts val="3359"/>
                </a:lnSpc>
                <a:buFont typeface="Arial"/>
                <a:buChar char="⚬"/>
              </a:pPr>
              <a:r>
                <a:rPr lang="en-US" sz="2399">
                  <a:solidFill>
                    <a:srgbClr val="000000"/>
                  </a:solidFill>
                  <a:latin typeface="Alatsi"/>
                </a:rPr>
                <a:t>Class 0 ==&gt; 0.219453  </a:t>
              </a:r>
            </a:p>
            <a:p>
              <a:pPr algn="l" marL="1036314" indent="-345438" lvl="2">
                <a:lnSpc>
                  <a:spcPts val="3359"/>
                </a:lnSpc>
                <a:buFont typeface="Arial"/>
                <a:buChar char="⚬"/>
              </a:pPr>
              <a:r>
                <a:rPr lang="en-US" sz="2399">
                  <a:solidFill>
                    <a:srgbClr val="000000"/>
                  </a:solidFill>
                  <a:latin typeface="Alatsi"/>
                </a:rPr>
                <a:t>Class 2 ==&gt; 0.149648 </a:t>
              </a:r>
            </a:p>
            <a:p>
              <a:pPr algn="l" marL="518157" indent="-259078" lvl="1">
                <a:lnSpc>
                  <a:spcPts val="3359"/>
                </a:lnSpc>
                <a:buFont typeface="Arial"/>
                <a:buChar char="•"/>
              </a:pPr>
              <a:r>
                <a:rPr lang="en-US" sz="2399">
                  <a:solidFill>
                    <a:srgbClr val="000000"/>
                  </a:solidFill>
                  <a:latin typeface="Alatsi"/>
                </a:rPr>
                <a:t>Most of the data (63%) is in one cluster (cluster 1)</a:t>
              </a:r>
            </a:p>
            <a:p>
              <a:pPr algn="l">
                <a:lnSpc>
                  <a:spcPts val="3359"/>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18</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8665662" y="2407184"/>
            <a:ext cx="9328425" cy="7701039"/>
          </a:xfrm>
          <a:custGeom>
            <a:avLst/>
            <a:gdLst/>
            <a:ahLst/>
            <a:cxnLst/>
            <a:rect r="r" b="b" t="t" l="l"/>
            <a:pathLst>
              <a:path h="7701039" w="9328425">
                <a:moveTo>
                  <a:pt x="0" y="0"/>
                </a:moveTo>
                <a:lnTo>
                  <a:pt x="9328425" y="0"/>
                </a:lnTo>
                <a:lnTo>
                  <a:pt x="9328425" y="7701040"/>
                </a:lnTo>
                <a:lnTo>
                  <a:pt x="0" y="7701040"/>
                </a:lnTo>
                <a:lnTo>
                  <a:pt x="0" y="0"/>
                </a:lnTo>
                <a:close/>
              </a:path>
            </a:pathLst>
          </a:custGeom>
          <a:blipFill>
            <a:blip r:embed="rId2"/>
            <a:stretch>
              <a:fillRect l="0" t="-1023" r="0" b="-1023"/>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sp>
        <p:nvSpPr>
          <p:cNvPr name="TextBox 4" id="4"/>
          <p:cNvSpPr txBox="true"/>
          <p:nvPr/>
        </p:nvSpPr>
        <p:spPr>
          <a:xfrm rot="0">
            <a:off x="500235" y="1946873"/>
            <a:ext cx="713324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showing aggregates of each numeric column grouped by the cluster </a:t>
            </a:r>
          </a:p>
        </p:txBody>
      </p:sp>
      <p:grpSp>
        <p:nvGrpSpPr>
          <p:cNvPr name="Group 5" id="5"/>
          <p:cNvGrpSpPr/>
          <p:nvPr/>
        </p:nvGrpSpPr>
        <p:grpSpPr>
          <a:xfrm rot="0">
            <a:off x="710175" y="3311223"/>
            <a:ext cx="7633484" cy="6637019"/>
            <a:chOff x="0" y="0"/>
            <a:chExt cx="3641630" cy="3166256"/>
          </a:xfrm>
        </p:grpSpPr>
        <p:sp>
          <p:nvSpPr>
            <p:cNvPr name="Freeform 6" id="6"/>
            <p:cNvSpPr/>
            <p:nvPr/>
          </p:nvSpPr>
          <p:spPr>
            <a:xfrm flipH="false" flipV="false" rot="0">
              <a:off x="0" y="0"/>
              <a:ext cx="3641630" cy="3166256"/>
            </a:xfrm>
            <a:custGeom>
              <a:avLst/>
              <a:gdLst/>
              <a:ahLst/>
              <a:cxnLst/>
              <a:rect r="r" b="b" t="t" l="l"/>
              <a:pathLst>
                <a:path h="3166256" w="3641630">
                  <a:moveTo>
                    <a:pt x="51724" y="0"/>
                  </a:moveTo>
                  <a:lnTo>
                    <a:pt x="3589906" y="0"/>
                  </a:lnTo>
                  <a:cubicBezTo>
                    <a:pt x="3618473" y="0"/>
                    <a:pt x="3641630" y="23158"/>
                    <a:pt x="3641630" y="51724"/>
                  </a:cubicBezTo>
                  <a:lnTo>
                    <a:pt x="3641630" y="3114532"/>
                  </a:lnTo>
                  <a:cubicBezTo>
                    <a:pt x="3641630" y="3128250"/>
                    <a:pt x="3636181" y="3141406"/>
                    <a:pt x="3626481" y="3151107"/>
                  </a:cubicBezTo>
                  <a:cubicBezTo>
                    <a:pt x="3616780" y="3160807"/>
                    <a:pt x="3603624" y="3166256"/>
                    <a:pt x="3589906" y="3166256"/>
                  </a:cubicBezTo>
                  <a:lnTo>
                    <a:pt x="51724" y="3166256"/>
                  </a:lnTo>
                  <a:cubicBezTo>
                    <a:pt x="23158" y="3166256"/>
                    <a:pt x="0" y="3143098"/>
                    <a:pt x="0" y="3114532"/>
                  </a:cubicBezTo>
                  <a:lnTo>
                    <a:pt x="0" y="51724"/>
                  </a:lnTo>
                  <a:cubicBezTo>
                    <a:pt x="0" y="23158"/>
                    <a:pt x="23158" y="0"/>
                    <a:pt x="51724" y="0"/>
                  </a:cubicBezTo>
                  <a:close/>
                </a:path>
              </a:pathLst>
            </a:custGeom>
            <a:solidFill>
              <a:srgbClr val="CDDCE9"/>
            </a:solidFill>
            <a:ln w="38100" cap="rnd">
              <a:solidFill>
                <a:srgbClr val="000000"/>
              </a:solidFill>
              <a:prstDash val="solid"/>
              <a:round/>
            </a:ln>
          </p:spPr>
        </p:sp>
        <p:sp>
          <p:nvSpPr>
            <p:cNvPr name="TextBox 7" id="7"/>
            <p:cNvSpPr txBox="true"/>
            <p:nvPr/>
          </p:nvSpPr>
          <p:spPr>
            <a:xfrm>
              <a:off x="0" y="-47625"/>
              <a:ext cx="3641630" cy="3213881"/>
            </a:xfrm>
            <a:prstGeom prst="rect">
              <a:avLst/>
            </a:prstGeom>
          </p:spPr>
          <p:txBody>
            <a:bodyPr anchor="ctr" rtlCol="false" tIns="50800" lIns="50800" bIns="50800" rIns="50800"/>
            <a:lstStyle/>
            <a:p>
              <a:pPr algn="l">
                <a:lnSpc>
                  <a:spcPts val="3359"/>
                </a:lnSpc>
              </a:pPr>
              <a:r>
                <a:rPr lang="en-US" sz="2399">
                  <a:solidFill>
                    <a:srgbClr val="000000"/>
                  </a:solidFill>
                  <a:latin typeface="Alatsi Bold"/>
                </a:rPr>
                <a:t>Insights:</a:t>
              </a:r>
              <a:r>
                <a:rPr lang="en-US" sz="2399">
                  <a:solidFill>
                    <a:srgbClr val="000000"/>
                  </a:solidFill>
                  <a:latin typeface="Alatsi"/>
                </a:rPr>
                <a:t> </a:t>
              </a:r>
            </a:p>
            <a:p>
              <a:pPr algn="l" marL="518157" indent="-259078" lvl="1">
                <a:lnSpc>
                  <a:spcPts val="3359"/>
                </a:lnSpc>
                <a:buFont typeface="Arial"/>
                <a:buChar char="•"/>
              </a:pPr>
              <a:r>
                <a:rPr lang="en-US" sz="2399">
                  <a:solidFill>
                    <a:srgbClr val="000000"/>
                  </a:solidFill>
                  <a:latin typeface="Alatsi"/>
                </a:rPr>
                <a:t>All age values are in the 3 clusters [7-85] </a:t>
              </a:r>
            </a:p>
            <a:p>
              <a:pPr algn="l" marL="518157" indent="-259078" lvl="1">
                <a:lnSpc>
                  <a:spcPts val="3359"/>
                </a:lnSpc>
                <a:buFont typeface="Arial"/>
                <a:buChar char="•"/>
              </a:pPr>
              <a:r>
                <a:rPr lang="en-US" sz="2399">
                  <a:solidFill>
                    <a:srgbClr val="000000"/>
                  </a:solidFill>
                  <a:latin typeface="Alatsi"/>
                </a:rPr>
                <a:t>Flight Distances is distributed on all clusters without intersection between them: </a:t>
              </a:r>
            </a:p>
            <a:p>
              <a:pPr algn="l" marL="518157" indent="-259078" lvl="1">
                <a:lnSpc>
                  <a:spcPts val="3359"/>
                </a:lnSpc>
                <a:buFont typeface="Arial"/>
                <a:buChar char="•"/>
              </a:pPr>
              <a:r>
                <a:rPr lang="en-US" sz="2399">
                  <a:solidFill>
                    <a:srgbClr val="000000"/>
                  </a:solidFill>
                  <a:latin typeface="Alatsi"/>
                </a:rPr>
                <a:t>Cluster 1 contains flight distance in the range [1137:2418] </a:t>
              </a:r>
            </a:p>
            <a:p>
              <a:pPr algn="l" marL="518157" indent="-259078" lvl="1">
                <a:lnSpc>
                  <a:spcPts val="3359"/>
                </a:lnSpc>
                <a:buFont typeface="Arial"/>
                <a:buChar char="•"/>
              </a:pPr>
              <a:r>
                <a:rPr lang="en-US" sz="2399">
                  <a:solidFill>
                    <a:srgbClr val="000000"/>
                  </a:solidFill>
                  <a:latin typeface="Alatsi"/>
                </a:rPr>
                <a:t>Cluster 0 contains flight distance in the range [31:1136] </a:t>
              </a:r>
            </a:p>
            <a:p>
              <a:pPr algn="l" marL="518157" indent="-259078" lvl="1">
                <a:lnSpc>
                  <a:spcPts val="3359"/>
                </a:lnSpc>
                <a:buFont typeface="Arial"/>
                <a:buChar char="•"/>
              </a:pPr>
              <a:r>
                <a:rPr lang="en-US" sz="2399">
                  <a:solidFill>
                    <a:srgbClr val="000000"/>
                  </a:solidFill>
                  <a:latin typeface="Alatsi"/>
                </a:rPr>
                <a:t>Cluster 2 contains flight distance in the range [2419:4983] </a:t>
              </a:r>
            </a:p>
            <a:p>
              <a:pPr algn="l" marL="518157" indent="-259078" lvl="1">
                <a:lnSpc>
                  <a:spcPts val="3359"/>
                </a:lnSpc>
                <a:buFont typeface="Arial"/>
                <a:buChar char="•"/>
              </a:pPr>
              <a:r>
                <a:rPr lang="en-US" sz="2399">
                  <a:solidFill>
                    <a:srgbClr val="000000"/>
                  </a:solidFill>
                  <a:latin typeface="Alatsi"/>
                </a:rPr>
                <a:t>Value 0 for seat comfort column is only in cluster 1 </a:t>
              </a:r>
            </a:p>
            <a:p>
              <a:pPr algn="l" marL="518157" indent="-259078" lvl="1">
                <a:lnSpc>
                  <a:spcPts val="3359"/>
                </a:lnSpc>
                <a:buFont typeface="Arial"/>
                <a:buChar char="•"/>
              </a:pPr>
              <a:r>
                <a:rPr lang="en-US" sz="2399">
                  <a:solidFill>
                    <a:srgbClr val="000000"/>
                  </a:solidFill>
                  <a:latin typeface="Alatsi"/>
                </a:rPr>
                <a:t>Value 0 for Checkin service column is only in cluster 1 </a:t>
              </a:r>
            </a:p>
            <a:p>
              <a:pPr algn="l" marL="518157" indent="-259078" lvl="1">
                <a:lnSpc>
                  <a:spcPts val="3359"/>
                </a:lnSpc>
                <a:buFont typeface="Arial"/>
                <a:buChar char="•"/>
              </a:pPr>
              <a:r>
                <a:rPr lang="en-US" sz="2399">
                  <a:solidFill>
                    <a:srgbClr val="000000"/>
                  </a:solidFill>
                  <a:latin typeface="Alatsi"/>
                </a:rPr>
                <a:t>Values in range [1017:1592] don't exist in class 0 </a:t>
              </a:r>
            </a:p>
            <a:p>
              <a:pPr algn="l" marL="518157" indent="-259078" lvl="1">
                <a:lnSpc>
                  <a:spcPts val="3359"/>
                </a:lnSpc>
                <a:buFont typeface="Arial"/>
                <a:buChar char="•"/>
              </a:pPr>
              <a:r>
                <a:rPr lang="en-US" sz="2399">
                  <a:solidFill>
                    <a:srgbClr val="000000"/>
                  </a:solidFill>
                  <a:latin typeface="Alatsi"/>
                </a:rPr>
                <a:t>Values in range [1305:1592] don't exist in class 2 </a:t>
              </a:r>
            </a:p>
            <a:p>
              <a:pPr algn="l">
                <a:lnSpc>
                  <a:spcPts val="3359"/>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19</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8339165" y="4009131"/>
            <a:ext cx="9731122" cy="5067093"/>
          </a:xfrm>
          <a:custGeom>
            <a:avLst/>
            <a:gdLst/>
            <a:ahLst/>
            <a:cxnLst/>
            <a:rect r="r" b="b" t="t" l="l"/>
            <a:pathLst>
              <a:path h="5067093" w="9731122">
                <a:moveTo>
                  <a:pt x="0" y="0"/>
                </a:moveTo>
                <a:lnTo>
                  <a:pt x="9731122" y="0"/>
                </a:lnTo>
                <a:lnTo>
                  <a:pt x="9731122" y="5067092"/>
                </a:lnTo>
                <a:lnTo>
                  <a:pt x="0" y="5067092"/>
                </a:lnTo>
                <a:lnTo>
                  <a:pt x="0" y="0"/>
                </a:lnTo>
                <a:close/>
              </a:path>
            </a:pathLst>
          </a:custGeom>
          <a:blipFill>
            <a:blip r:embed="rId2"/>
            <a:stretch>
              <a:fillRect l="0" t="0" r="0" b="0"/>
            </a:stretch>
          </a:blipFill>
        </p:spPr>
      </p:sp>
      <p:sp>
        <p:nvSpPr>
          <p:cNvPr name="Freeform 3" id="3"/>
          <p:cNvSpPr/>
          <p:nvPr/>
        </p:nvSpPr>
        <p:spPr>
          <a:xfrm flipH="false" flipV="false" rot="0">
            <a:off x="390601" y="3507783"/>
            <a:ext cx="7747707" cy="6069788"/>
          </a:xfrm>
          <a:custGeom>
            <a:avLst/>
            <a:gdLst/>
            <a:ahLst/>
            <a:cxnLst/>
            <a:rect r="r" b="b" t="t" l="l"/>
            <a:pathLst>
              <a:path h="6069788" w="7747707">
                <a:moveTo>
                  <a:pt x="0" y="0"/>
                </a:moveTo>
                <a:lnTo>
                  <a:pt x="7747706" y="0"/>
                </a:lnTo>
                <a:lnTo>
                  <a:pt x="7747706" y="6069788"/>
                </a:lnTo>
                <a:lnTo>
                  <a:pt x="0" y="6069788"/>
                </a:lnTo>
                <a:lnTo>
                  <a:pt x="0" y="0"/>
                </a:lnTo>
                <a:close/>
              </a:path>
            </a:pathLst>
          </a:custGeom>
          <a:blipFill>
            <a:blip r:embed="rId3"/>
            <a:stretch>
              <a:fillRect l="0" t="0" r="0" b="0"/>
            </a:stretch>
          </a:blipFill>
        </p:spPr>
      </p:sp>
      <p:sp>
        <p:nvSpPr>
          <p:cNvPr name="TextBox 4" id="4"/>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sp>
        <p:nvSpPr>
          <p:cNvPr name="TextBox 5" id="5"/>
          <p:cNvSpPr txBox="true"/>
          <p:nvPr/>
        </p:nvSpPr>
        <p:spPr>
          <a:xfrm rot="0">
            <a:off x="0" y="1966934"/>
            <a:ext cx="763348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20</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0" y="4169843"/>
            <a:ext cx="10896637" cy="5560820"/>
          </a:xfrm>
          <a:custGeom>
            <a:avLst/>
            <a:gdLst/>
            <a:ahLst/>
            <a:cxnLst/>
            <a:rect r="r" b="b" t="t" l="l"/>
            <a:pathLst>
              <a:path h="5560820" w="10896637">
                <a:moveTo>
                  <a:pt x="0" y="0"/>
                </a:moveTo>
                <a:lnTo>
                  <a:pt x="10896637" y="0"/>
                </a:lnTo>
                <a:lnTo>
                  <a:pt x="10896637" y="5560820"/>
                </a:lnTo>
                <a:lnTo>
                  <a:pt x="0" y="5560820"/>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sp>
        <p:nvSpPr>
          <p:cNvPr name="TextBox 4" id="4"/>
          <p:cNvSpPr txBox="true"/>
          <p:nvPr/>
        </p:nvSpPr>
        <p:spPr>
          <a:xfrm rot="0">
            <a:off x="446121" y="2534146"/>
            <a:ext cx="763348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name="Group 5" id="5"/>
          <p:cNvGrpSpPr/>
          <p:nvPr/>
        </p:nvGrpSpPr>
        <p:grpSpPr>
          <a:xfrm rot="0">
            <a:off x="11213429" y="1891958"/>
            <a:ext cx="6525202" cy="8775700"/>
            <a:chOff x="0" y="0"/>
            <a:chExt cx="3112913" cy="4186535"/>
          </a:xfrm>
        </p:grpSpPr>
        <p:sp>
          <p:nvSpPr>
            <p:cNvPr name="Freeform 6" id="6"/>
            <p:cNvSpPr/>
            <p:nvPr/>
          </p:nvSpPr>
          <p:spPr>
            <a:xfrm flipH="false" flipV="false" rot="0">
              <a:off x="0" y="0"/>
              <a:ext cx="3112913" cy="4186536"/>
            </a:xfrm>
            <a:custGeom>
              <a:avLst/>
              <a:gdLst/>
              <a:ahLst/>
              <a:cxnLst/>
              <a:rect r="r" b="b" t="t" l="l"/>
              <a:pathLst>
                <a:path h="4186536" w="3112913">
                  <a:moveTo>
                    <a:pt x="60510" y="0"/>
                  </a:moveTo>
                  <a:lnTo>
                    <a:pt x="3052403" y="0"/>
                  </a:lnTo>
                  <a:cubicBezTo>
                    <a:pt x="3085822" y="0"/>
                    <a:pt x="3112913" y="27091"/>
                    <a:pt x="3112913" y="60510"/>
                  </a:cubicBezTo>
                  <a:lnTo>
                    <a:pt x="3112913" y="4126026"/>
                  </a:lnTo>
                  <a:cubicBezTo>
                    <a:pt x="3112913" y="4159445"/>
                    <a:pt x="3085822" y="4186536"/>
                    <a:pt x="3052403" y="4186536"/>
                  </a:cubicBezTo>
                  <a:lnTo>
                    <a:pt x="60510" y="4186536"/>
                  </a:lnTo>
                  <a:cubicBezTo>
                    <a:pt x="27091" y="4186536"/>
                    <a:pt x="0" y="4159445"/>
                    <a:pt x="0" y="4126026"/>
                  </a:cubicBezTo>
                  <a:lnTo>
                    <a:pt x="0" y="60510"/>
                  </a:lnTo>
                  <a:cubicBezTo>
                    <a:pt x="0" y="27091"/>
                    <a:pt x="27091" y="0"/>
                    <a:pt x="60510" y="0"/>
                  </a:cubicBezTo>
                  <a:close/>
                </a:path>
              </a:pathLst>
            </a:custGeom>
            <a:solidFill>
              <a:srgbClr val="CDDCE9"/>
            </a:solidFill>
            <a:ln w="38100" cap="rnd">
              <a:solidFill>
                <a:srgbClr val="000000"/>
              </a:solidFill>
              <a:prstDash val="solid"/>
              <a:round/>
            </a:ln>
          </p:spPr>
        </p:sp>
        <p:sp>
          <p:nvSpPr>
            <p:cNvPr name="TextBox 7" id="7"/>
            <p:cNvSpPr txBox="true"/>
            <p:nvPr/>
          </p:nvSpPr>
          <p:spPr>
            <a:xfrm>
              <a:off x="0" y="-38100"/>
              <a:ext cx="3112913" cy="4224635"/>
            </a:xfrm>
            <a:prstGeom prst="rect">
              <a:avLst/>
            </a:prstGeom>
          </p:spPr>
          <p:txBody>
            <a:bodyPr anchor="ctr" rtlCol="false" tIns="50800" lIns="50800" bIns="50800" rIns="50800"/>
            <a:lstStyle/>
            <a:p>
              <a:pPr algn="l">
                <a:lnSpc>
                  <a:spcPts val="2799"/>
                </a:lnSpc>
              </a:pPr>
              <a:r>
                <a:rPr lang="en-US" sz="1999">
                  <a:solidFill>
                    <a:srgbClr val="000000"/>
                  </a:solidFill>
                  <a:latin typeface="Alatsi Bold"/>
                </a:rPr>
                <a:t>Insights:</a:t>
              </a:r>
              <a:r>
                <a:rPr lang="en-US" sz="1999">
                  <a:solidFill>
                    <a:srgbClr val="000000"/>
                  </a:solidFill>
                  <a:latin typeface="Alatsi"/>
                </a:rPr>
                <a:t> </a:t>
              </a:r>
            </a:p>
            <a:p>
              <a:pPr algn="l" marL="431799" indent="-215899" lvl="1">
                <a:lnSpc>
                  <a:spcPts val="2799"/>
                </a:lnSpc>
                <a:buFont typeface="Arial"/>
                <a:buChar char="•"/>
              </a:pPr>
              <a:r>
                <a:rPr lang="en-US" sz="1999">
                  <a:solidFill>
                    <a:srgbClr val="000000"/>
                  </a:solidFill>
                  <a:latin typeface="Alatsi"/>
                </a:rPr>
                <a:t>Cluster 1 is the major class in all values in all columns </a:t>
              </a:r>
            </a:p>
            <a:p>
              <a:pPr algn="l" marL="431799" indent="-215899" lvl="1">
                <a:lnSpc>
                  <a:spcPts val="2799"/>
                </a:lnSpc>
                <a:buFont typeface="Arial"/>
                <a:buChar char="•"/>
              </a:pPr>
              <a:r>
                <a:rPr lang="en-US" sz="1999">
                  <a:solidFill>
                    <a:srgbClr val="000000"/>
                  </a:solidFill>
                  <a:latin typeface="Alatsi"/>
                </a:rPr>
                <a:t>Satisfied customers are distributed over all cluster </a:t>
              </a:r>
            </a:p>
            <a:p>
              <a:pPr algn="l" marL="431799" indent="-215899" lvl="1">
                <a:lnSpc>
                  <a:spcPts val="2799"/>
                </a:lnSpc>
                <a:buFont typeface="Arial"/>
                <a:buChar char="•"/>
              </a:pPr>
              <a:r>
                <a:rPr lang="en-US" sz="1999">
                  <a:solidFill>
                    <a:srgbClr val="000000"/>
                  </a:solidFill>
                  <a:latin typeface="Alatsi"/>
                </a:rPr>
                <a:t>Dissatisfied or neutral customers are distributed over all cluster </a:t>
              </a:r>
            </a:p>
            <a:p>
              <a:pPr algn="l" marL="431799" indent="-215899" lvl="1">
                <a:lnSpc>
                  <a:spcPts val="2799"/>
                </a:lnSpc>
                <a:buFont typeface="Arial"/>
                <a:buChar char="•"/>
              </a:pPr>
              <a:r>
                <a:rPr lang="en-US" sz="1999">
                  <a:solidFill>
                    <a:srgbClr val="000000"/>
                  </a:solidFill>
                  <a:latin typeface="Alatsi"/>
                </a:rPr>
                <a:t>Each gender is distributed over all clusters </a:t>
              </a:r>
            </a:p>
            <a:p>
              <a:pPr algn="l" marL="431799" indent="-215899" lvl="1">
                <a:lnSpc>
                  <a:spcPts val="2799"/>
                </a:lnSpc>
                <a:buFont typeface="Arial"/>
                <a:buChar char="•"/>
              </a:pPr>
              <a:r>
                <a:rPr lang="en-US" sz="1999">
                  <a:solidFill>
                    <a:srgbClr val="000000"/>
                  </a:solidFill>
                  <a:latin typeface="Alatsi"/>
                </a:rPr>
                <a:t>Loyal customer is distributed over all clusters </a:t>
              </a:r>
            </a:p>
            <a:p>
              <a:pPr algn="l" marL="431799" indent="-215899" lvl="1">
                <a:lnSpc>
                  <a:spcPts val="2799"/>
                </a:lnSpc>
                <a:buFont typeface="Arial"/>
                <a:buChar char="•"/>
              </a:pPr>
              <a:r>
                <a:rPr lang="en-US" sz="1999">
                  <a:solidFill>
                    <a:srgbClr val="000000"/>
                  </a:solidFill>
                  <a:latin typeface="Alatsi"/>
                </a:rPr>
                <a:t>Cluster 2 doesn't contain Disloyal customers </a:t>
              </a:r>
            </a:p>
            <a:p>
              <a:pPr algn="l" marL="431799" indent="-215899" lvl="1">
                <a:lnSpc>
                  <a:spcPts val="2799"/>
                </a:lnSpc>
                <a:buFont typeface="Arial"/>
                <a:buChar char="•"/>
              </a:pPr>
              <a:r>
                <a:rPr lang="en-US" sz="1999">
                  <a:solidFill>
                    <a:srgbClr val="000000"/>
                  </a:solidFill>
                  <a:latin typeface="Alatsi"/>
                </a:rPr>
                <a:t>The portion of customers with type of travel is personal in cluster 2 is very small </a:t>
              </a:r>
            </a:p>
            <a:p>
              <a:pPr algn="l" marL="431799" indent="-215899" lvl="1">
                <a:lnSpc>
                  <a:spcPts val="2799"/>
                </a:lnSpc>
                <a:buFont typeface="Arial"/>
                <a:buChar char="•"/>
              </a:pPr>
              <a:r>
                <a:rPr lang="en-US" sz="1999">
                  <a:solidFill>
                    <a:srgbClr val="000000"/>
                  </a:solidFill>
                  <a:latin typeface="Alatsi"/>
                </a:rPr>
                <a:t>All values of [Inflight WiFi service, departure arrival time convenient, Ease of online booking, Gate Location, Food and drink, </a:t>
              </a:r>
            </a:p>
            <a:p>
              <a:pPr algn="l" marL="431799" indent="-215899" lvl="1">
                <a:lnSpc>
                  <a:spcPts val="2799"/>
                </a:lnSpc>
                <a:buFont typeface="Arial"/>
                <a:buChar char="•"/>
              </a:pPr>
              <a:r>
                <a:rPr lang="en-US" sz="1999">
                  <a:solidFill>
                    <a:srgbClr val="000000"/>
                  </a:solidFill>
                  <a:latin typeface="Alatsi"/>
                </a:rPr>
                <a:t>seat comfort, inflight entertainment, on-board service, Baggage handling, Checkin service, inflight service &amp; cleanliness] are distributed over all clusters </a:t>
              </a:r>
            </a:p>
            <a:p>
              <a:pPr algn="l" marL="431799" indent="-215899" lvl="1">
                <a:lnSpc>
                  <a:spcPts val="2799"/>
                </a:lnSpc>
                <a:buFont typeface="Arial"/>
                <a:buChar char="•"/>
              </a:pPr>
              <a:r>
                <a:rPr lang="en-US" sz="1999">
                  <a:solidFill>
                    <a:srgbClr val="000000"/>
                  </a:solidFill>
                  <a:latin typeface="Alatsi"/>
                </a:rPr>
                <a:t>The portion of departure arrival time convenient with value 0 in cluster 2 is very small </a:t>
              </a:r>
            </a:p>
            <a:p>
              <a:pPr algn="l" marL="431799" indent="-215899" lvl="1">
                <a:lnSpc>
                  <a:spcPts val="2799"/>
                </a:lnSpc>
                <a:buFont typeface="Arial"/>
                <a:buChar char="•"/>
              </a:pPr>
              <a:r>
                <a:rPr lang="en-US" sz="1999">
                  <a:solidFill>
                    <a:srgbClr val="000000"/>
                  </a:solidFill>
                  <a:latin typeface="Alatsi"/>
                </a:rPr>
                <a:t>Cluster 2 doesn't contain customers of Eco plus class </a:t>
              </a:r>
            </a:p>
            <a:p>
              <a:pPr algn="l" marL="431799" indent="-215899" lvl="1">
                <a:lnSpc>
                  <a:spcPts val="2799"/>
                </a:lnSpc>
                <a:buFont typeface="Arial"/>
                <a:buChar char="•"/>
              </a:pPr>
              <a:r>
                <a:rPr lang="en-US" sz="1999">
                  <a:solidFill>
                    <a:srgbClr val="000000"/>
                  </a:solidFill>
                  <a:latin typeface="Alatsi"/>
                </a:rPr>
                <a:t>The portion of of customers of Eco class in cluster 2 is very small </a:t>
              </a:r>
            </a:p>
            <a:p>
              <a:pPr algn="l" marL="431799" indent="-215899" lvl="1">
                <a:lnSpc>
                  <a:spcPts val="2799"/>
                </a:lnSpc>
                <a:buFont typeface="Arial"/>
                <a:buChar char="•"/>
              </a:pPr>
              <a:r>
                <a:rPr lang="en-US" sz="1999">
                  <a:solidFill>
                    <a:srgbClr val="000000"/>
                  </a:solidFill>
                  <a:latin typeface="Alatsi"/>
                </a:rPr>
                <a:t>Cluster 2 doesn't contain values 0 of Online boarding </a:t>
              </a:r>
            </a:p>
            <a:p>
              <a:pPr algn="l" marL="431799" indent="-215899" lvl="1">
                <a:lnSpc>
                  <a:spcPts val="2799"/>
                </a:lnSpc>
                <a:buFont typeface="Arial"/>
                <a:buChar char="•"/>
              </a:pPr>
              <a:r>
                <a:rPr lang="en-US" sz="1999">
                  <a:solidFill>
                    <a:srgbClr val="000000"/>
                  </a:solidFill>
                  <a:latin typeface="Alatsi"/>
                </a:rPr>
                <a:t>Values 0 of Leg room service are all in cluster 1 </a:t>
              </a:r>
            </a:p>
            <a:p>
              <a:pPr algn="l">
                <a:lnSpc>
                  <a:spcPts val="2799"/>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21</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220311"/>
            <a:ext cx="7558780" cy="6037989"/>
          </a:xfrm>
          <a:custGeom>
            <a:avLst/>
            <a:gdLst/>
            <a:ahLst/>
            <a:cxnLst/>
            <a:rect r="r" b="b" t="t" l="l"/>
            <a:pathLst>
              <a:path h="6037989" w="7558780">
                <a:moveTo>
                  <a:pt x="0" y="0"/>
                </a:moveTo>
                <a:lnTo>
                  <a:pt x="7558780" y="0"/>
                </a:lnTo>
                <a:lnTo>
                  <a:pt x="7558780" y="6037989"/>
                </a:lnTo>
                <a:lnTo>
                  <a:pt x="0" y="6037989"/>
                </a:lnTo>
                <a:lnTo>
                  <a:pt x="0" y="0"/>
                </a:lnTo>
                <a:close/>
              </a:path>
            </a:pathLst>
          </a:custGeom>
          <a:blipFill>
            <a:blip r:embed="rId2"/>
            <a:stretch>
              <a:fillRect l="0" t="0" r="0" b="0"/>
            </a:stretch>
          </a:blipFill>
        </p:spPr>
      </p:sp>
      <p:sp>
        <p:nvSpPr>
          <p:cNvPr name="Freeform 3" id="3"/>
          <p:cNvSpPr/>
          <p:nvPr/>
        </p:nvSpPr>
        <p:spPr>
          <a:xfrm flipH="false" flipV="false" rot="0">
            <a:off x="9114304" y="3220311"/>
            <a:ext cx="8144996" cy="6037989"/>
          </a:xfrm>
          <a:custGeom>
            <a:avLst/>
            <a:gdLst/>
            <a:ahLst/>
            <a:cxnLst/>
            <a:rect r="r" b="b" t="t" l="l"/>
            <a:pathLst>
              <a:path h="6037989" w="8144996">
                <a:moveTo>
                  <a:pt x="0" y="0"/>
                </a:moveTo>
                <a:lnTo>
                  <a:pt x="8144996" y="0"/>
                </a:lnTo>
                <a:lnTo>
                  <a:pt x="8144996" y="6037989"/>
                </a:lnTo>
                <a:lnTo>
                  <a:pt x="0" y="6037989"/>
                </a:lnTo>
                <a:lnTo>
                  <a:pt x="0" y="0"/>
                </a:lnTo>
                <a:close/>
              </a:path>
            </a:pathLst>
          </a:custGeom>
          <a:blipFill>
            <a:blip r:embed="rId3"/>
            <a:stretch>
              <a:fillRect l="0" t="0" r="0" b="0"/>
            </a:stretch>
          </a:blipFill>
        </p:spPr>
      </p:sp>
      <p:sp>
        <p:nvSpPr>
          <p:cNvPr name="TextBox 4" id="4"/>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22</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9778081" y="3411298"/>
            <a:ext cx="8195010" cy="5847002"/>
          </a:xfrm>
          <a:custGeom>
            <a:avLst/>
            <a:gdLst/>
            <a:ahLst/>
            <a:cxnLst/>
            <a:rect r="r" b="b" t="t" l="l"/>
            <a:pathLst>
              <a:path h="5847002" w="8195010">
                <a:moveTo>
                  <a:pt x="0" y="0"/>
                </a:moveTo>
                <a:lnTo>
                  <a:pt x="8195010" y="0"/>
                </a:lnTo>
                <a:lnTo>
                  <a:pt x="8195010" y="5847002"/>
                </a:lnTo>
                <a:lnTo>
                  <a:pt x="0" y="5847002"/>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CLUSTERING</a:t>
            </a:r>
          </a:p>
        </p:txBody>
      </p:sp>
      <p:grpSp>
        <p:nvGrpSpPr>
          <p:cNvPr name="Group 4" id="4"/>
          <p:cNvGrpSpPr/>
          <p:nvPr/>
        </p:nvGrpSpPr>
        <p:grpSpPr>
          <a:xfrm rot="0">
            <a:off x="220060" y="2689899"/>
            <a:ext cx="9321839" cy="7366000"/>
            <a:chOff x="0" y="0"/>
            <a:chExt cx="4447077" cy="3514024"/>
          </a:xfrm>
        </p:grpSpPr>
        <p:sp>
          <p:nvSpPr>
            <p:cNvPr name="Freeform 5" id="5"/>
            <p:cNvSpPr/>
            <p:nvPr/>
          </p:nvSpPr>
          <p:spPr>
            <a:xfrm flipH="false" flipV="false" rot="0">
              <a:off x="0" y="0"/>
              <a:ext cx="4447077" cy="3514024"/>
            </a:xfrm>
            <a:custGeom>
              <a:avLst/>
              <a:gdLst/>
              <a:ahLst/>
              <a:cxnLst/>
              <a:rect r="r" b="b" t="t" l="l"/>
              <a:pathLst>
                <a:path h="3514024" w="4447077">
                  <a:moveTo>
                    <a:pt x="42356" y="0"/>
                  </a:moveTo>
                  <a:lnTo>
                    <a:pt x="4404721" y="0"/>
                  </a:lnTo>
                  <a:cubicBezTo>
                    <a:pt x="4428113" y="0"/>
                    <a:pt x="4447077" y="18964"/>
                    <a:pt x="4447077" y="42356"/>
                  </a:cubicBezTo>
                  <a:lnTo>
                    <a:pt x="4447077" y="3471668"/>
                  </a:lnTo>
                  <a:cubicBezTo>
                    <a:pt x="4447077" y="3495060"/>
                    <a:pt x="4428113" y="3514024"/>
                    <a:pt x="4404721" y="3514024"/>
                  </a:cubicBezTo>
                  <a:lnTo>
                    <a:pt x="42356" y="3514024"/>
                  </a:lnTo>
                  <a:cubicBezTo>
                    <a:pt x="31123" y="3514024"/>
                    <a:pt x="20349" y="3509561"/>
                    <a:pt x="12406" y="3501618"/>
                  </a:cubicBezTo>
                  <a:cubicBezTo>
                    <a:pt x="4463" y="3493675"/>
                    <a:pt x="0" y="3482901"/>
                    <a:pt x="0" y="3471668"/>
                  </a:cubicBezTo>
                  <a:lnTo>
                    <a:pt x="0" y="42356"/>
                  </a:lnTo>
                  <a:cubicBezTo>
                    <a:pt x="0" y="18964"/>
                    <a:pt x="18964" y="0"/>
                    <a:pt x="42356" y="0"/>
                  </a:cubicBezTo>
                  <a:close/>
                </a:path>
              </a:pathLst>
            </a:custGeom>
            <a:solidFill>
              <a:srgbClr val="CDDCE9"/>
            </a:solidFill>
            <a:ln w="38100" cap="rnd">
              <a:solidFill>
                <a:srgbClr val="000000"/>
              </a:solidFill>
              <a:prstDash val="solid"/>
              <a:round/>
            </a:ln>
          </p:spPr>
        </p:sp>
        <p:sp>
          <p:nvSpPr>
            <p:cNvPr name="TextBox 6" id="6"/>
            <p:cNvSpPr txBox="true"/>
            <p:nvPr/>
          </p:nvSpPr>
          <p:spPr>
            <a:xfrm>
              <a:off x="0" y="-38100"/>
              <a:ext cx="4447077" cy="3552124"/>
            </a:xfrm>
            <a:prstGeom prst="rect">
              <a:avLst/>
            </a:prstGeom>
          </p:spPr>
          <p:txBody>
            <a:bodyPr anchor="ctr" rtlCol="false" tIns="50800" lIns="50800" bIns="50800" rIns="50800"/>
            <a:lstStyle/>
            <a:p>
              <a:pPr algn="l">
                <a:lnSpc>
                  <a:spcPts val="2799"/>
                </a:lnSpc>
              </a:pPr>
              <a:r>
                <a:rPr lang="en-US" sz="1999">
                  <a:solidFill>
                    <a:srgbClr val="000000"/>
                  </a:solidFill>
                  <a:latin typeface="Alatsi Bold"/>
                </a:rPr>
                <a:t>Insights: </a:t>
              </a:r>
            </a:p>
            <a:p>
              <a:pPr algn="l" marL="431799" indent="-215899" lvl="1">
                <a:lnSpc>
                  <a:spcPts val="2799"/>
                </a:lnSpc>
                <a:buFont typeface="Arial"/>
                <a:buChar char="•"/>
              </a:pPr>
              <a:r>
                <a:rPr lang="en-US" sz="1999">
                  <a:solidFill>
                    <a:srgbClr val="000000"/>
                  </a:solidFill>
                  <a:latin typeface="Alatsi Bold"/>
                </a:rPr>
                <a:t>Cluster 1 is the major class in all values in all columns  </a:t>
              </a:r>
            </a:p>
            <a:p>
              <a:pPr algn="l" marL="431799" indent="-215899" lvl="1">
                <a:lnSpc>
                  <a:spcPts val="2799"/>
                </a:lnSpc>
                <a:buFont typeface="Arial"/>
                <a:buChar char="•"/>
              </a:pPr>
              <a:r>
                <a:rPr lang="en-US" sz="1999">
                  <a:solidFill>
                    <a:srgbClr val="000000"/>
                  </a:solidFill>
                  <a:latin typeface="Alatsi Bold"/>
                </a:rPr>
                <a:t>Satisfied customers are distributed over all cluster  </a:t>
              </a:r>
            </a:p>
            <a:p>
              <a:pPr algn="l" marL="431799" indent="-215899" lvl="1">
                <a:lnSpc>
                  <a:spcPts val="2799"/>
                </a:lnSpc>
                <a:buFont typeface="Arial"/>
                <a:buChar char="•"/>
              </a:pPr>
              <a:r>
                <a:rPr lang="en-US" sz="1999">
                  <a:solidFill>
                    <a:srgbClr val="000000"/>
                  </a:solidFill>
                  <a:latin typeface="Alatsi Bold"/>
                </a:rPr>
                <a:t>Dissatisfied or neutral customers are distributed over all cluster  </a:t>
              </a:r>
            </a:p>
            <a:p>
              <a:pPr algn="l" marL="431799" indent="-215899" lvl="1">
                <a:lnSpc>
                  <a:spcPts val="2799"/>
                </a:lnSpc>
                <a:buFont typeface="Arial"/>
                <a:buChar char="•"/>
              </a:pPr>
              <a:r>
                <a:rPr lang="en-US" sz="1999">
                  <a:solidFill>
                    <a:srgbClr val="000000"/>
                  </a:solidFill>
                  <a:latin typeface="Alatsi Bold"/>
                </a:rPr>
                <a:t>Each gender is distributed over all clusters  </a:t>
              </a:r>
            </a:p>
            <a:p>
              <a:pPr algn="l" marL="431799" indent="-215899" lvl="1">
                <a:lnSpc>
                  <a:spcPts val="2799"/>
                </a:lnSpc>
                <a:buFont typeface="Arial"/>
                <a:buChar char="•"/>
              </a:pPr>
              <a:r>
                <a:rPr lang="en-US" sz="1999">
                  <a:solidFill>
                    <a:srgbClr val="000000"/>
                  </a:solidFill>
                  <a:latin typeface="Alatsi Bold"/>
                </a:rPr>
                <a:t>Loyal customer is distributed over all clusters  </a:t>
              </a:r>
            </a:p>
            <a:p>
              <a:pPr algn="l" marL="431799" indent="-215899" lvl="1">
                <a:lnSpc>
                  <a:spcPts val="2799"/>
                </a:lnSpc>
                <a:buFont typeface="Arial"/>
                <a:buChar char="•"/>
              </a:pPr>
              <a:r>
                <a:rPr lang="en-US" sz="1999">
                  <a:solidFill>
                    <a:srgbClr val="000000"/>
                  </a:solidFill>
                  <a:latin typeface="Alatsi Bold"/>
                </a:rPr>
                <a:t>Cluster 2 doesn't contain Disloyal customers  </a:t>
              </a:r>
            </a:p>
            <a:p>
              <a:pPr algn="l" marL="431799" indent="-215899" lvl="1">
                <a:lnSpc>
                  <a:spcPts val="2799"/>
                </a:lnSpc>
                <a:buFont typeface="Arial"/>
                <a:buChar char="•"/>
              </a:pPr>
              <a:r>
                <a:rPr lang="en-US" sz="1999">
                  <a:solidFill>
                    <a:srgbClr val="000000"/>
                  </a:solidFill>
                  <a:latin typeface="Alatsi Bold"/>
                </a:rPr>
                <a:t>The portion of customers with type of travel is personal in cluster 2 is very small  </a:t>
              </a:r>
            </a:p>
            <a:p>
              <a:pPr algn="l" marL="431799" indent="-215899" lvl="1">
                <a:lnSpc>
                  <a:spcPts val="2799"/>
                </a:lnSpc>
                <a:buFont typeface="Arial"/>
                <a:buChar char="•"/>
              </a:pPr>
              <a:r>
                <a:rPr lang="en-US" sz="1999">
                  <a:solidFill>
                    <a:srgbClr val="000000"/>
                  </a:solidFill>
                  <a:latin typeface="Alatsi Bold"/>
                </a:rPr>
                <a:t>All values of [Inflight WiFi service, departure arrival time convenient, Ease of online booking, Gate Location, Food and drink,  </a:t>
              </a:r>
            </a:p>
            <a:p>
              <a:pPr algn="l" marL="431799" indent="-215899" lvl="1">
                <a:lnSpc>
                  <a:spcPts val="2799"/>
                </a:lnSpc>
                <a:buFont typeface="Arial"/>
                <a:buChar char="•"/>
              </a:pPr>
              <a:r>
                <a:rPr lang="en-US" sz="1999">
                  <a:solidFill>
                    <a:srgbClr val="000000"/>
                  </a:solidFill>
                  <a:latin typeface="Alatsi Bold"/>
                </a:rPr>
                <a:t>seat comfort, inflight entertainment, on-board service, Baggage handling, Checkin service, inflight service &amp; cleanliness] are distributed over all clusters  </a:t>
              </a:r>
            </a:p>
            <a:p>
              <a:pPr algn="l" marL="431799" indent="-215899" lvl="1">
                <a:lnSpc>
                  <a:spcPts val="2799"/>
                </a:lnSpc>
                <a:buFont typeface="Arial"/>
                <a:buChar char="•"/>
              </a:pPr>
              <a:r>
                <a:rPr lang="en-US" sz="1999">
                  <a:solidFill>
                    <a:srgbClr val="000000"/>
                  </a:solidFill>
                  <a:latin typeface="Alatsi Bold"/>
                </a:rPr>
                <a:t>The portion of departure arrival time convenient with value 0 in cluster 2 is very small  </a:t>
              </a:r>
            </a:p>
            <a:p>
              <a:pPr algn="l" marL="431799" indent="-215899" lvl="1">
                <a:lnSpc>
                  <a:spcPts val="2799"/>
                </a:lnSpc>
                <a:buFont typeface="Arial"/>
                <a:buChar char="•"/>
              </a:pPr>
              <a:r>
                <a:rPr lang="en-US" sz="1999">
                  <a:solidFill>
                    <a:srgbClr val="000000"/>
                  </a:solidFill>
                  <a:latin typeface="Alatsi Bold"/>
                </a:rPr>
                <a:t>Cluster 2 doesn't contain customers of Eco plus class  </a:t>
              </a:r>
            </a:p>
            <a:p>
              <a:pPr algn="l" marL="431799" indent="-215899" lvl="1">
                <a:lnSpc>
                  <a:spcPts val="2799"/>
                </a:lnSpc>
                <a:buFont typeface="Arial"/>
                <a:buChar char="•"/>
              </a:pPr>
              <a:r>
                <a:rPr lang="en-US" sz="1999">
                  <a:solidFill>
                    <a:srgbClr val="000000"/>
                  </a:solidFill>
                  <a:latin typeface="Alatsi Bold"/>
                </a:rPr>
                <a:t>The portion of of customers of Eco class in cluster 2 is very small  </a:t>
              </a:r>
            </a:p>
            <a:p>
              <a:pPr algn="l" marL="431799" indent="-215899" lvl="1">
                <a:lnSpc>
                  <a:spcPts val="2799"/>
                </a:lnSpc>
                <a:buFont typeface="Arial"/>
                <a:buChar char="•"/>
              </a:pPr>
              <a:r>
                <a:rPr lang="en-US" sz="1999">
                  <a:solidFill>
                    <a:srgbClr val="000000"/>
                  </a:solidFill>
                  <a:latin typeface="Alatsi Bold"/>
                </a:rPr>
                <a:t>Cluster 2 doesn't contain values 0 of Online boarding  </a:t>
              </a:r>
            </a:p>
            <a:p>
              <a:pPr algn="l" marL="431799" indent="-215899" lvl="1">
                <a:lnSpc>
                  <a:spcPts val="2799"/>
                </a:lnSpc>
                <a:buFont typeface="Arial"/>
                <a:buChar char="•"/>
              </a:pPr>
              <a:r>
                <a:rPr lang="en-US" sz="1999">
                  <a:solidFill>
                    <a:srgbClr val="000000"/>
                  </a:solidFill>
                  <a:latin typeface="Alatsi Bold"/>
                </a:rPr>
                <a:t>Values 0 of Leg room service are all in cluster 1 </a:t>
              </a:r>
            </a:p>
            <a:p>
              <a:pPr algn="l">
                <a:lnSpc>
                  <a:spcPts val="2799"/>
                </a:lnSpc>
              </a:pPr>
              <a:r>
                <a:rPr lang="en-US" sz="1999">
                  <a:solidFill>
                    <a:srgbClr val="000000"/>
                  </a:solidFill>
                  <a:latin typeface="Alatsi Bold"/>
                </a:rPr>
                <a:t> </a:t>
              </a:r>
            </a:p>
            <a:p>
              <a:pPr algn="l">
                <a:lnSpc>
                  <a:spcPts val="2799"/>
                </a:lnSpc>
              </a:pPr>
            </a:p>
          </p:txBody>
        </p:sp>
      </p:gr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23</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560641" y="3979655"/>
            <a:ext cx="15698659" cy="6013599"/>
          </a:xfrm>
          <a:custGeom>
            <a:avLst/>
            <a:gdLst/>
            <a:ahLst/>
            <a:cxnLst/>
            <a:rect r="r" b="b" t="t" l="l"/>
            <a:pathLst>
              <a:path h="6013599" w="15698659">
                <a:moveTo>
                  <a:pt x="0" y="0"/>
                </a:moveTo>
                <a:lnTo>
                  <a:pt x="15698659" y="0"/>
                </a:lnTo>
                <a:lnTo>
                  <a:pt x="15698659" y="6013599"/>
                </a:lnTo>
                <a:lnTo>
                  <a:pt x="0" y="6013599"/>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sp>
        <p:nvSpPr>
          <p:cNvPr name="TextBox 4" id="4"/>
          <p:cNvSpPr txBox="true"/>
          <p:nvPr/>
        </p:nvSpPr>
        <p:spPr>
          <a:xfrm rot="0">
            <a:off x="626060" y="2146545"/>
            <a:ext cx="16101299"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Applying Apriori algorithm with minimum support = 0.25 and minimum cardinality = 2 </a:t>
            </a:r>
          </a:p>
        </p:txBody>
      </p:sp>
      <p:sp>
        <p:nvSpPr>
          <p:cNvPr name="TextBox 5" id="5"/>
          <p:cNvSpPr txBox="true"/>
          <p:nvPr/>
        </p:nvSpPr>
        <p:spPr>
          <a:xfrm rot="0">
            <a:off x="626060" y="3200256"/>
            <a:ext cx="57353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Top 10 rules sorted by support: </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24</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715371" y="3329029"/>
            <a:ext cx="16857258" cy="6583831"/>
          </a:xfrm>
          <a:custGeom>
            <a:avLst/>
            <a:gdLst/>
            <a:ahLst/>
            <a:cxnLst/>
            <a:rect r="r" b="b" t="t" l="l"/>
            <a:pathLst>
              <a:path h="6583831" w="16857258">
                <a:moveTo>
                  <a:pt x="0" y="0"/>
                </a:moveTo>
                <a:lnTo>
                  <a:pt x="16857258" y="0"/>
                </a:lnTo>
                <a:lnTo>
                  <a:pt x="16857258" y="6583831"/>
                </a:lnTo>
                <a:lnTo>
                  <a:pt x="0" y="6583831"/>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sp>
        <p:nvSpPr>
          <p:cNvPr name="TextBox 4" id="4"/>
          <p:cNvSpPr txBox="true"/>
          <p:nvPr/>
        </p:nvSpPr>
        <p:spPr>
          <a:xfrm rot="0">
            <a:off x="0" y="2177139"/>
            <a:ext cx="7641083"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Top 10 rules sorted by confidence: </a:t>
            </a:r>
          </a:p>
        </p:txBody>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25</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567879" y="3175635"/>
            <a:ext cx="17152242" cy="6748053"/>
          </a:xfrm>
          <a:custGeom>
            <a:avLst/>
            <a:gdLst/>
            <a:ahLst/>
            <a:cxnLst/>
            <a:rect r="r" b="b" t="t" l="l"/>
            <a:pathLst>
              <a:path h="6748053" w="17152242">
                <a:moveTo>
                  <a:pt x="0" y="0"/>
                </a:moveTo>
                <a:lnTo>
                  <a:pt x="17152242" y="0"/>
                </a:lnTo>
                <a:lnTo>
                  <a:pt x="17152242" y="6748053"/>
                </a:lnTo>
                <a:lnTo>
                  <a:pt x="0" y="6748053"/>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sp>
        <p:nvSpPr>
          <p:cNvPr name="TextBox 4" id="4"/>
          <p:cNvSpPr txBox="true"/>
          <p:nvPr/>
        </p:nvSpPr>
        <p:spPr>
          <a:xfrm rot="0">
            <a:off x="0" y="2359064"/>
            <a:ext cx="7214821"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Top 10 rules sorted by lift: </a:t>
            </a:r>
          </a:p>
        </p:txBody>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662635" y="3055611"/>
            <a:ext cx="17153102" cy="4929988"/>
          </a:xfrm>
          <a:prstGeom prst="rect">
            <a:avLst/>
          </a:prstGeom>
        </p:spPr>
        <p:txBody>
          <a:bodyPr anchor="t" rtlCol="false" tIns="0" lIns="0" bIns="0" rIns="0">
            <a:spAutoFit/>
          </a:bodyPr>
          <a:lstStyle/>
          <a:p>
            <a:pPr algn="l">
              <a:lnSpc>
                <a:spcPts val="4943"/>
              </a:lnSpc>
            </a:pPr>
            <a:r>
              <a:rPr lang="en-US" sz="3530">
                <a:solidFill>
                  <a:srgbClr val="000000"/>
                </a:solidFill>
                <a:latin typeface="Alatsi Bold"/>
              </a:rPr>
              <a:t>Airline businesses globally are faced with the challenge of grounding especially due to the pandemic. To stay in business, Airline operators need to determine relative parameters that can contribute to the satisfaction of passengers. They aim to determine the relative importance of each parameter with regards to their contribution to passenger satisfaction.</a:t>
            </a:r>
          </a:p>
          <a:p>
            <a:pPr algn="l">
              <a:lnSpc>
                <a:spcPts val="4943"/>
              </a:lnSpc>
            </a:pPr>
            <a:r>
              <a:rPr lang="en-US" sz="3530">
                <a:solidFill>
                  <a:srgbClr val="000000"/>
                </a:solidFill>
                <a:latin typeface="Alatsi Bold"/>
              </a:rPr>
              <a:t>So the problem question is: </a:t>
            </a:r>
            <a:r>
              <a:rPr lang="en-US" sz="3530">
                <a:solidFill>
                  <a:srgbClr val="5271FF"/>
                </a:solidFill>
                <a:latin typeface="Alatsi Bold"/>
              </a:rPr>
              <a:t>How can airlines know which factors are most important for/the strongest contributors to customer satisfaction?</a:t>
            </a:r>
          </a:p>
          <a:p>
            <a:pPr algn="l">
              <a:lnSpc>
                <a:spcPts val="4943"/>
              </a:lnSpc>
            </a:pP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a:t>
            </a:r>
            <a:r>
              <a:rPr lang="en-US" sz="2700">
                <a:solidFill>
                  <a:srgbClr val="000000"/>
                </a:solidFill>
                <a:latin typeface="Alatsi Bold"/>
              </a:rPr>
              <a:t> University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PROBLEM</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8054706" y="3025632"/>
            <a:ext cx="8233060" cy="6904033"/>
          </a:xfrm>
          <a:custGeom>
            <a:avLst/>
            <a:gdLst/>
            <a:ahLst/>
            <a:cxnLst/>
            <a:rect r="r" b="b" t="t" l="l"/>
            <a:pathLst>
              <a:path h="6904033" w="8233060">
                <a:moveTo>
                  <a:pt x="0" y="0"/>
                </a:moveTo>
                <a:lnTo>
                  <a:pt x="8233060" y="0"/>
                </a:lnTo>
                <a:lnTo>
                  <a:pt x="8233060" y="6904033"/>
                </a:lnTo>
                <a:lnTo>
                  <a:pt x="0" y="6904033"/>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sp>
        <p:nvSpPr>
          <p:cNvPr name="TextBox 4" id="4"/>
          <p:cNvSpPr txBox="true"/>
          <p:nvPr/>
        </p:nvSpPr>
        <p:spPr>
          <a:xfrm rot="0">
            <a:off x="682302" y="3746229"/>
            <a:ext cx="5521144"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Alatsi"/>
              </a:rPr>
              <a:t>Most frequent 2-itemset:</a:t>
            </a:r>
          </a:p>
          <a:p>
            <a:pPr algn="l">
              <a:lnSpc>
                <a:spcPts val="4759"/>
              </a:lnSpc>
            </a:pPr>
            <a:r>
              <a:rPr lang="en-US" sz="3399">
                <a:solidFill>
                  <a:srgbClr val="000000"/>
                </a:solidFill>
                <a:latin typeface="Alatsi"/>
              </a:rPr>
              <a:t> </a:t>
            </a:r>
          </a:p>
          <a:p>
            <a:pPr algn="l">
              <a:lnSpc>
                <a:spcPts val="4759"/>
              </a:lnSpc>
            </a:pPr>
            <a:r>
              <a:rPr lang="en-US" sz="3399">
                <a:solidFill>
                  <a:srgbClr val="000000"/>
                </a:solidFill>
                <a:latin typeface="Alatsi"/>
              </a:rPr>
              <a:t>{'Type of Travel_Business travel', 'Customer Type_Loyal Customer'}</a:t>
            </a:r>
          </a:p>
          <a:p>
            <a:pPr algn="l">
              <a:lnSpc>
                <a:spcPts val="4759"/>
              </a:lnSpc>
            </a:pPr>
          </a:p>
          <a:p>
            <a:pPr algn="l">
              <a:lnSpc>
                <a:spcPts val="4759"/>
              </a:lnSpc>
            </a:pPr>
            <a:r>
              <a:rPr lang="en-US" sz="3399">
                <a:solidFill>
                  <a:srgbClr val="000000"/>
                </a:solidFill>
                <a:latin typeface="Alatsi"/>
              </a:rPr>
              <a:t> </a:t>
            </a:r>
            <a:r>
              <a:rPr lang="en-US" sz="3399">
                <a:solidFill>
                  <a:srgbClr val="000000"/>
                </a:solidFill>
                <a:latin typeface="Alatsi"/>
              </a:rPr>
              <a:t>Frequency: 0.5085 </a:t>
            </a:r>
          </a:p>
        </p:txBody>
      </p:sp>
      <p:sp>
        <p:nvSpPr>
          <p:cNvPr name="TextBox 5" id="5"/>
          <p:cNvSpPr txBox="true"/>
          <p:nvPr/>
        </p:nvSpPr>
        <p:spPr>
          <a:xfrm rot="0">
            <a:off x="9495774" y="2209060"/>
            <a:ext cx="4797266"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Alatsi"/>
              </a:rPr>
              <a:t>Top 5 frequent items: </a:t>
            </a:r>
          </a:p>
        </p:txBody>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27</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3524198" y="2168194"/>
            <a:ext cx="11239603" cy="7514663"/>
          </a:xfrm>
          <a:custGeom>
            <a:avLst/>
            <a:gdLst/>
            <a:ahLst/>
            <a:cxnLst/>
            <a:rect r="r" b="b" t="t" l="l"/>
            <a:pathLst>
              <a:path h="7514663" w="11239603">
                <a:moveTo>
                  <a:pt x="0" y="0"/>
                </a:moveTo>
                <a:lnTo>
                  <a:pt x="11239604" y="0"/>
                </a:lnTo>
                <a:lnTo>
                  <a:pt x="11239604" y="7514662"/>
                </a:lnTo>
                <a:lnTo>
                  <a:pt x="0" y="7514662"/>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28</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73328" y="4400450"/>
            <a:ext cx="12420243" cy="3628960"/>
          </a:xfrm>
          <a:custGeom>
            <a:avLst/>
            <a:gdLst/>
            <a:ahLst/>
            <a:cxnLst/>
            <a:rect r="r" b="b" t="t" l="l"/>
            <a:pathLst>
              <a:path h="3628960" w="12420243">
                <a:moveTo>
                  <a:pt x="0" y="0"/>
                </a:moveTo>
                <a:lnTo>
                  <a:pt x="12420243" y="0"/>
                </a:lnTo>
                <a:lnTo>
                  <a:pt x="12420243" y="3628960"/>
                </a:lnTo>
                <a:lnTo>
                  <a:pt x="0" y="3628960"/>
                </a:lnTo>
                <a:lnTo>
                  <a:pt x="0" y="0"/>
                </a:lnTo>
                <a:close/>
              </a:path>
            </a:pathLst>
          </a:custGeom>
          <a:blipFill>
            <a:blip r:embed="rId2"/>
            <a:stretch>
              <a:fillRect l="0" t="0" r="0" b="0"/>
            </a:stretch>
          </a:blipFill>
        </p:spPr>
      </p:sp>
      <p:sp>
        <p:nvSpPr>
          <p:cNvPr name="TextBox 3" id="3"/>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sp>
        <p:nvSpPr>
          <p:cNvPr name="TextBox 4" id="4"/>
          <p:cNvSpPr txBox="true"/>
          <p:nvPr/>
        </p:nvSpPr>
        <p:spPr>
          <a:xfrm rot="0">
            <a:off x="516259" y="3390956"/>
            <a:ext cx="48170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Alatsi"/>
              </a:rPr>
              <a:t>Top 10 rules sorted by lift: </a:t>
            </a:r>
          </a:p>
        </p:txBody>
      </p:sp>
      <p:grpSp>
        <p:nvGrpSpPr>
          <p:cNvPr name="Group 5" id="5"/>
          <p:cNvGrpSpPr/>
          <p:nvPr/>
        </p:nvGrpSpPr>
        <p:grpSpPr>
          <a:xfrm rot="0">
            <a:off x="11935582" y="2501771"/>
            <a:ext cx="6147051" cy="8221979"/>
            <a:chOff x="0" y="0"/>
            <a:chExt cx="2932512" cy="3922378"/>
          </a:xfrm>
        </p:grpSpPr>
        <p:sp>
          <p:nvSpPr>
            <p:cNvPr name="Freeform 6" id="6"/>
            <p:cNvSpPr/>
            <p:nvPr/>
          </p:nvSpPr>
          <p:spPr>
            <a:xfrm flipH="false" flipV="false" rot="0">
              <a:off x="0" y="0"/>
              <a:ext cx="2932512" cy="3922378"/>
            </a:xfrm>
            <a:custGeom>
              <a:avLst/>
              <a:gdLst/>
              <a:ahLst/>
              <a:cxnLst/>
              <a:rect r="r" b="b" t="t" l="l"/>
              <a:pathLst>
                <a:path h="3922378" w="2932512">
                  <a:moveTo>
                    <a:pt x="64232" y="0"/>
                  </a:moveTo>
                  <a:lnTo>
                    <a:pt x="2868280" y="0"/>
                  </a:lnTo>
                  <a:cubicBezTo>
                    <a:pt x="2885316" y="0"/>
                    <a:pt x="2901654" y="6767"/>
                    <a:pt x="2913699" y="18813"/>
                  </a:cubicBezTo>
                  <a:cubicBezTo>
                    <a:pt x="2925745" y="30859"/>
                    <a:pt x="2932512" y="47197"/>
                    <a:pt x="2932512" y="64232"/>
                  </a:cubicBezTo>
                  <a:lnTo>
                    <a:pt x="2932512" y="3858146"/>
                  </a:lnTo>
                  <a:cubicBezTo>
                    <a:pt x="2932512" y="3875181"/>
                    <a:pt x="2925745" y="3891519"/>
                    <a:pt x="2913699" y="3903564"/>
                  </a:cubicBezTo>
                  <a:cubicBezTo>
                    <a:pt x="2901654" y="3915610"/>
                    <a:pt x="2885316" y="3922378"/>
                    <a:pt x="2868280" y="3922378"/>
                  </a:cubicBezTo>
                  <a:lnTo>
                    <a:pt x="64232" y="3922378"/>
                  </a:lnTo>
                  <a:cubicBezTo>
                    <a:pt x="47197" y="3922378"/>
                    <a:pt x="30859" y="3915610"/>
                    <a:pt x="18813" y="3903564"/>
                  </a:cubicBezTo>
                  <a:cubicBezTo>
                    <a:pt x="6767" y="3891519"/>
                    <a:pt x="0" y="3875181"/>
                    <a:pt x="0" y="3858146"/>
                  </a:cubicBezTo>
                  <a:lnTo>
                    <a:pt x="0" y="64232"/>
                  </a:lnTo>
                  <a:cubicBezTo>
                    <a:pt x="0" y="47197"/>
                    <a:pt x="6767" y="30859"/>
                    <a:pt x="18813" y="18813"/>
                  </a:cubicBezTo>
                  <a:cubicBezTo>
                    <a:pt x="30859" y="6767"/>
                    <a:pt x="47197" y="0"/>
                    <a:pt x="64232" y="0"/>
                  </a:cubicBezTo>
                  <a:close/>
                </a:path>
              </a:pathLst>
            </a:custGeom>
            <a:solidFill>
              <a:srgbClr val="CDDCE9"/>
            </a:solidFill>
            <a:ln w="38100" cap="rnd">
              <a:solidFill>
                <a:srgbClr val="000000"/>
              </a:solidFill>
              <a:prstDash val="solid"/>
              <a:round/>
            </a:ln>
          </p:spPr>
        </p:sp>
        <p:sp>
          <p:nvSpPr>
            <p:cNvPr name="TextBox 7" id="7"/>
            <p:cNvSpPr txBox="true"/>
            <p:nvPr/>
          </p:nvSpPr>
          <p:spPr>
            <a:xfrm>
              <a:off x="0" y="-47625"/>
              <a:ext cx="2932512" cy="3970003"/>
            </a:xfrm>
            <a:prstGeom prst="rect">
              <a:avLst/>
            </a:prstGeom>
          </p:spPr>
          <p:txBody>
            <a:bodyPr anchor="ctr" rtlCol="false" tIns="50800" lIns="50800" bIns="50800" rIns="50800"/>
            <a:lstStyle/>
            <a:p>
              <a:pPr algn="l" marL="453388" indent="-226694" lvl="1">
                <a:lnSpc>
                  <a:spcPts val="2939"/>
                </a:lnSpc>
                <a:buFont typeface="Arial"/>
                <a:buChar char="•"/>
              </a:pPr>
              <a:r>
                <a:rPr lang="en-US" sz="2099">
                  <a:solidFill>
                    <a:srgbClr val="000000"/>
                  </a:solidFill>
                  <a:latin typeface="Alatsi Bold"/>
                </a:rPr>
                <a:t>Insights:</a:t>
              </a:r>
              <a:r>
                <a:rPr lang="en-US" sz="2099">
                  <a:solidFill>
                    <a:srgbClr val="000000"/>
                  </a:solidFill>
                  <a:latin typeface="Alatsi"/>
                </a:rPr>
                <a:t> </a:t>
              </a:r>
            </a:p>
            <a:p>
              <a:pPr algn="l" marL="453388" indent="-226694" lvl="1">
                <a:lnSpc>
                  <a:spcPts val="2939"/>
                </a:lnSpc>
                <a:buFont typeface="Arial"/>
                <a:buChar char="•"/>
              </a:pPr>
              <a:r>
                <a:rPr lang="en-US" sz="2099">
                  <a:solidFill>
                    <a:srgbClr val="000000"/>
                  </a:solidFill>
                  <a:latin typeface="Alatsi"/>
                </a:rPr>
                <a:t>If a customer's type of travel is "Personal Travel", then there is a strong association with the customer being classified as "Eco" class and a "Loyal Customer". </a:t>
              </a:r>
            </a:p>
            <a:p>
              <a:pPr algn="l" marL="820419" indent="-273473" lvl="2">
                <a:lnSpc>
                  <a:spcPts val="2659"/>
                </a:lnSpc>
                <a:buFont typeface="Arial"/>
                <a:buChar char="⚬"/>
              </a:pPr>
              <a:r>
                <a:rPr lang="en-US" sz="1899">
                  <a:solidFill>
                    <a:srgbClr val="000000"/>
                  </a:solidFill>
                  <a:latin typeface="Alatsi"/>
                </a:rPr>
                <a:t>The lift value of 2.3681 indicates that the occurrence of the antecedent and consequent together is 2.3681 times more likely than if they were statistically independent. </a:t>
              </a:r>
            </a:p>
            <a:p>
              <a:pPr algn="l" marL="820419" indent="-273473" lvl="2">
                <a:lnSpc>
                  <a:spcPts val="2659"/>
                </a:lnSpc>
                <a:buFont typeface="Arial"/>
                <a:buChar char="⚬"/>
              </a:pPr>
              <a:r>
                <a:rPr lang="en-US" sz="1899">
                  <a:solidFill>
                    <a:srgbClr val="000000"/>
                  </a:solidFill>
                  <a:latin typeface="Alatsi"/>
                </a:rPr>
                <a:t>This means that customers who travel for personal reasons are 2.3681 times more likely to be classified as "Eco" class and "Loyal Customers" compared to what would be expected if these attributes were unrelated. </a:t>
              </a:r>
            </a:p>
            <a:p>
              <a:pPr algn="l" marL="820419" indent="-273473" lvl="2">
                <a:lnSpc>
                  <a:spcPts val="2659"/>
                </a:lnSpc>
                <a:buFont typeface="Arial"/>
                <a:buChar char="⚬"/>
              </a:pPr>
              <a:r>
                <a:rPr lang="en-US" sz="1899">
                  <a:solidFill>
                    <a:srgbClr val="000000"/>
                  </a:solidFill>
                  <a:latin typeface="Alatsi"/>
                </a:rPr>
                <a:t>The confidence value of 0.8167 indicates that 81.67% of the transactions that contain "Personal Travel" also contain "Eco" class and "Loyal Customer". </a:t>
              </a:r>
            </a:p>
            <a:p>
              <a:pPr algn="l" marL="820419" indent="-273473" lvl="2">
                <a:lnSpc>
                  <a:spcPts val="2659"/>
                </a:lnSpc>
                <a:buFont typeface="Arial"/>
                <a:buChar char="⚬"/>
              </a:pPr>
              <a:r>
                <a:rPr lang="en-US" sz="1899">
                  <a:solidFill>
                    <a:srgbClr val="000000"/>
                  </a:solidFill>
                  <a:latin typeface="Alatsi"/>
                </a:rPr>
                <a:t>The support value of 0.2535 indicates that 25.35% of the transactions contain both "Personal Travel" and "Eco" class and "Loyal Customer".</a:t>
              </a:r>
            </a:p>
            <a:p>
              <a:pPr algn="l">
                <a:lnSpc>
                  <a:spcPts val="2939"/>
                </a:lnSpc>
              </a:pPr>
            </a:p>
          </p:txBody>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29</a:t>
              </a:r>
            </a:p>
          </p:txBody>
        </p:sp>
      </p:grpSp>
    </p:spTree>
  </p:cSld>
  <p:clrMapOvr>
    <a:masterClrMapping/>
  </p:clrMapOvr>
</p:sld>
</file>

<file path=ppt/slides/slide33.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grpSp>
        <p:nvGrpSpPr>
          <p:cNvPr name="Group 3" id="3"/>
          <p:cNvGrpSpPr/>
          <p:nvPr/>
        </p:nvGrpSpPr>
        <p:grpSpPr>
          <a:xfrm rot="0">
            <a:off x="607308" y="2119313"/>
            <a:ext cx="8274268" cy="7506334"/>
            <a:chOff x="0" y="0"/>
            <a:chExt cx="3947322" cy="3580972"/>
          </a:xfrm>
        </p:grpSpPr>
        <p:sp>
          <p:nvSpPr>
            <p:cNvPr name="Freeform 4" id="4"/>
            <p:cNvSpPr/>
            <p:nvPr/>
          </p:nvSpPr>
          <p:spPr>
            <a:xfrm flipH="false" flipV="false" rot="0">
              <a:off x="0" y="0"/>
              <a:ext cx="3947322" cy="3580972"/>
            </a:xfrm>
            <a:custGeom>
              <a:avLst/>
              <a:gdLst/>
              <a:ahLst/>
              <a:cxnLst/>
              <a:rect r="r" b="b" t="t" l="l"/>
              <a:pathLst>
                <a:path h="3580972" w="3947322">
                  <a:moveTo>
                    <a:pt x="47719" y="0"/>
                  </a:moveTo>
                  <a:lnTo>
                    <a:pt x="3899603" y="0"/>
                  </a:lnTo>
                  <a:cubicBezTo>
                    <a:pt x="3912259" y="0"/>
                    <a:pt x="3924397" y="5027"/>
                    <a:pt x="3933346" y="13977"/>
                  </a:cubicBezTo>
                  <a:cubicBezTo>
                    <a:pt x="3942295" y="22926"/>
                    <a:pt x="3947322" y="35063"/>
                    <a:pt x="3947322" y="47719"/>
                  </a:cubicBezTo>
                  <a:lnTo>
                    <a:pt x="3947322" y="3533253"/>
                  </a:lnTo>
                  <a:cubicBezTo>
                    <a:pt x="3947322" y="3559608"/>
                    <a:pt x="3925958" y="3580972"/>
                    <a:pt x="3899603" y="3580972"/>
                  </a:cubicBezTo>
                  <a:lnTo>
                    <a:pt x="47719" y="3580972"/>
                  </a:lnTo>
                  <a:cubicBezTo>
                    <a:pt x="21364" y="3580972"/>
                    <a:pt x="0" y="3559608"/>
                    <a:pt x="0" y="3533253"/>
                  </a:cubicBezTo>
                  <a:lnTo>
                    <a:pt x="0" y="47719"/>
                  </a:lnTo>
                  <a:cubicBezTo>
                    <a:pt x="0" y="21364"/>
                    <a:pt x="21364" y="0"/>
                    <a:pt x="47719" y="0"/>
                  </a:cubicBezTo>
                  <a:close/>
                </a:path>
              </a:pathLst>
            </a:custGeom>
            <a:solidFill>
              <a:srgbClr val="CDDCE9"/>
            </a:solidFill>
            <a:ln w="38100" cap="rnd">
              <a:solidFill>
                <a:srgbClr val="000000"/>
              </a:solidFill>
              <a:prstDash val="solid"/>
              <a:round/>
            </a:ln>
          </p:spPr>
        </p:sp>
        <p:sp>
          <p:nvSpPr>
            <p:cNvPr name="TextBox 5" id="5"/>
            <p:cNvSpPr txBox="true"/>
            <p:nvPr/>
          </p:nvSpPr>
          <p:spPr>
            <a:xfrm>
              <a:off x="0" y="-47625"/>
              <a:ext cx="3947322" cy="3628597"/>
            </a:xfrm>
            <a:prstGeom prst="rect">
              <a:avLst/>
            </a:prstGeom>
          </p:spPr>
          <p:txBody>
            <a:bodyPr anchor="ctr" rtlCol="false" tIns="50800" lIns="50800" bIns="50800" rIns="50800"/>
            <a:lstStyle/>
            <a:p>
              <a:pPr algn="l" marL="496567" indent="-248284" lvl="1">
                <a:lnSpc>
                  <a:spcPts val="3219"/>
                </a:lnSpc>
                <a:buFont typeface="Arial"/>
                <a:buChar char="•"/>
              </a:pPr>
              <a:r>
                <a:rPr lang="en-US" sz="2299">
                  <a:solidFill>
                    <a:srgbClr val="000000"/>
                  </a:solidFill>
                  <a:latin typeface="Alatsi Bold"/>
                </a:rPr>
                <a:t>If a customer is classified as "Eco" class and is a "Loyal Customer", then there is a strong association with their type of travel being "Personal Travel". </a:t>
              </a:r>
            </a:p>
            <a:p>
              <a:pPr algn="l" marL="906777" indent="-302259" lvl="2">
                <a:lnSpc>
                  <a:spcPts val="2939"/>
                </a:lnSpc>
                <a:buFont typeface="Arial"/>
                <a:buChar char="⚬"/>
              </a:pPr>
              <a:r>
                <a:rPr lang="en-US" sz="2099">
                  <a:solidFill>
                    <a:srgbClr val="000000"/>
                  </a:solidFill>
                  <a:latin typeface="Alatsi Bold"/>
                </a:rPr>
                <a:t>The lift value of 2.3681 indicates that the occurrence of the consequent given the antecedent is 2.3681 times more likely than if they were statistically independent. </a:t>
              </a:r>
            </a:p>
            <a:p>
              <a:pPr algn="l" marL="906777" indent="-302259" lvl="2">
                <a:lnSpc>
                  <a:spcPts val="2939"/>
                </a:lnSpc>
                <a:buFont typeface="Arial"/>
                <a:buChar char="⚬"/>
              </a:pPr>
              <a:r>
                <a:rPr lang="en-US" sz="2099">
                  <a:solidFill>
                    <a:srgbClr val="000000"/>
                  </a:solidFill>
                  <a:latin typeface="Alatsi Bold"/>
                </a:rPr>
                <a:t>This means that customers who are classified as "Eco" class and "Loyal Customers" are 2.3681 times more likely to travel for personal reasons compared to what would be expected if these attributes were unrelated. </a:t>
              </a:r>
            </a:p>
            <a:p>
              <a:pPr algn="l" marL="906777" indent="-302259" lvl="2">
                <a:lnSpc>
                  <a:spcPts val="2939"/>
                </a:lnSpc>
                <a:buFont typeface="Arial"/>
                <a:buChar char="⚬"/>
              </a:pPr>
              <a:r>
                <a:rPr lang="en-US" sz="2099">
                  <a:solidFill>
                    <a:srgbClr val="000000"/>
                  </a:solidFill>
                  <a:latin typeface="Alatsi Bold"/>
                </a:rPr>
                <a:t>The confidence value of 0.7350 indicates that 73.50% of the transactions that contain "Eco" class and "Loyal Customer" also contain "Personal Travel". </a:t>
              </a:r>
            </a:p>
            <a:p>
              <a:pPr algn="l" marL="906777" indent="-302259" lvl="2">
                <a:lnSpc>
                  <a:spcPts val="2939"/>
                </a:lnSpc>
                <a:buFont typeface="Arial"/>
                <a:buChar char="⚬"/>
              </a:pPr>
              <a:r>
                <a:rPr lang="en-US" sz="2099">
                  <a:solidFill>
                    <a:srgbClr val="000000"/>
                  </a:solidFill>
                  <a:latin typeface="Alatsi Bold"/>
                </a:rPr>
                <a:t>The support value of 0.2535 indicates that 25.35% of the transactions contain both "Eco" class and "Loyal Customer", and "Personal Travel". </a:t>
              </a:r>
            </a:p>
            <a:p>
              <a:pPr algn="l">
                <a:lnSpc>
                  <a:spcPts val="3219"/>
                </a:lnSpc>
              </a:pPr>
            </a:p>
          </p:txBody>
        </p:sp>
      </p:grpSp>
      <p:grpSp>
        <p:nvGrpSpPr>
          <p:cNvPr name="Group 6" id="6"/>
          <p:cNvGrpSpPr/>
          <p:nvPr/>
        </p:nvGrpSpPr>
        <p:grpSpPr>
          <a:xfrm rot="0">
            <a:off x="9144000" y="2119313"/>
            <a:ext cx="8666322" cy="7506334"/>
            <a:chOff x="0" y="0"/>
            <a:chExt cx="4134356" cy="3580972"/>
          </a:xfrm>
        </p:grpSpPr>
        <p:sp>
          <p:nvSpPr>
            <p:cNvPr name="Freeform 7" id="7"/>
            <p:cNvSpPr/>
            <p:nvPr/>
          </p:nvSpPr>
          <p:spPr>
            <a:xfrm flipH="false" flipV="false" rot="0">
              <a:off x="0" y="0"/>
              <a:ext cx="4134355" cy="3580972"/>
            </a:xfrm>
            <a:custGeom>
              <a:avLst/>
              <a:gdLst/>
              <a:ahLst/>
              <a:cxnLst/>
              <a:rect r="r" b="b" t="t" l="l"/>
              <a:pathLst>
                <a:path h="3580972" w="4134355">
                  <a:moveTo>
                    <a:pt x="45560" y="0"/>
                  </a:moveTo>
                  <a:lnTo>
                    <a:pt x="4088795" y="0"/>
                  </a:lnTo>
                  <a:cubicBezTo>
                    <a:pt x="4100879" y="0"/>
                    <a:pt x="4112467" y="4800"/>
                    <a:pt x="4121011" y="13344"/>
                  </a:cubicBezTo>
                  <a:cubicBezTo>
                    <a:pt x="4129555" y="21888"/>
                    <a:pt x="4134355" y="33477"/>
                    <a:pt x="4134355" y="45560"/>
                  </a:cubicBezTo>
                  <a:lnTo>
                    <a:pt x="4134355" y="3535412"/>
                  </a:lnTo>
                  <a:cubicBezTo>
                    <a:pt x="4134355" y="3547495"/>
                    <a:pt x="4129555" y="3559084"/>
                    <a:pt x="4121011" y="3567628"/>
                  </a:cubicBezTo>
                  <a:cubicBezTo>
                    <a:pt x="4112467" y="3576172"/>
                    <a:pt x="4100879" y="3580972"/>
                    <a:pt x="4088795" y="3580972"/>
                  </a:cubicBezTo>
                  <a:lnTo>
                    <a:pt x="45560" y="3580972"/>
                  </a:lnTo>
                  <a:cubicBezTo>
                    <a:pt x="33477" y="3580972"/>
                    <a:pt x="21888" y="3576172"/>
                    <a:pt x="13344" y="3567628"/>
                  </a:cubicBezTo>
                  <a:cubicBezTo>
                    <a:pt x="4800" y="3559084"/>
                    <a:pt x="0" y="3547495"/>
                    <a:pt x="0" y="3535412"/>
                  </a:cubicBezTo>
                  <a:lnTo>
                    <a:pt x="0" y="45560"/>
                  </a:lnTo>
                  <a:cubicBezTo>
                    <a:pt x="0" y="33477"/>
                    <a:pt x="4800" y="21888"/>
                    <a:pt x="13344" y="13344"/>
                  </a:cubicBezTo>
                  <a:cubicBezTo>
                    <a:pt x="21888" y="4800"/>
                    <a:pt x="33477" y="0"/>
                    <a:pt x="45560" y="0"/>
                  </a:cubicBezTo>
                  <a:close/>
                </a:path>
              </a:pathLst>
            </a:custGeom>
            <a:solidFill>
              <a:srgbClr val="CDDCE9"/>
            </a:solidFill>
            <a:ln w="38100" cap="rnd">
              <a:solidFill>
                <a:srgbClr val="000000"/>
              </a:solidFill>
              <a:prstDash val="solid"/>
              <a:round/>
            </a:ln>
          </p:spPr>
        </p:sp>
        <p:sp>
          <p:nvSpPr>
            <p:cNvPr name="TextBox 8" id="8"/>
            <p:cNvSpPr txBox="true"/>
            <p:nvPr/>
          </p:nvSpPr>
          <p:spPr>
            <a:xfrm>
              <a:off x="0" y="-47625"/>
              <a:ext cx="4134356" cy="3628597"/>
            </a:xfrm>
            <a:prstGeom prst="rect">
              <a:avLst/>
            </a:prstGeom>
          </p:spPr>
          <p:txBody>
            <a:bodyPr anchor="ctr" rtlCol="false" tIns="50800" lIns="50800" bIns="50800" rIns="50800"/>
            <a:lstStyle/>
            <a:p>
              <a:pPr algn="l" marL="496567" indent="-248284" lvl="1">
                <a:lnSpc>
                  <a:spcPts val="3219"/>
                </a:lnSpc>
                <a:buFont typeface="Arial"/>
                <a:buChar char="•"/>
              </a:pPr>
              <a:r>
                <a:rPr lang="en-US" sz="2299">
                  <a:solidFill>
                    <a:srgbClr val="000000"/>
                  </a:solidFill>
                  <a:latin typeface="Alatsi Bold"/>
                </a:rPr>
                <a:t>If a customer is classified as a "Loyal Customer" and their satisfaction level is "neutral or dissatisfied", then there is a strong association with their type of travel being "Personal Travel". </a:t>
              </a:r>
            </a:p>
            <a:p>
              <a:pPr algn="l" marL="906777" indent="-302259" lvl="2">
                <a:lnSpc>
                  <a:spcPts val="2939"/>
                </a:lnSpc>
                <a:buFont typeface="Arial"/>
                <a:buChar char="⚬"/>
              </a:pPr>
              <a:r>
                <a:rPr lang="en-US" sz="2099">
                  <a:solidFill>
                    <a:srgbClr val="000000"/>
                  </a:solidFill>
                  <a:latin typeface="Alatsi Bold"/>
                </a:rPr>
                <a:t>The lift value of 2.0927 indicates that the occurrence of the consequent given the antecedent is 2.0927 times more likely than if they were statistically independent. </a:t>
              </a:r>
            </a:p>
            <a:p>
              <a:pPr algn="l" marL="906777" indent="-302259" lvl="2">
                <a:lnSpc>
                  <a:spcPts val="2939"/>
                </a:lnSpc>
                <a:buFont typeface="Arial"/>
                <a:buChar char="⚬"/>
              </a:pPr>
              <a:r>
                <a:rPr lang="en-US" sz="2099">
                  <a:solidFill>
                    <a:srgbClr val="000000"/>
                  </a:solidFill>
                  <a:latin typeface="Alatsi Bold"/>
                </a:rPr>
                <a:t>This means that if a customer is classified as a "Loyal Customer" and their satisfaction level is "neutral or dissatisfied", there is 2.0927 times more likely that their type of travel will be "Personal Travel" compared to what would be expected if these attributes were unrelated. </a:t>
              </a:r>
            </a:p>
            <a:p>
              <a:pPr algn="l" marL="906777" indent="-302259" lvl="2">
                <a:lnSpc>
                  <a:spcPts val="2939"/>
                </a:lnSpc>
                <a:buFont typeface="Arial"/>
                <a:buChar char="⚬"/>
              </a:pPr>
              <a:r>
                <a:rPr lang="en-US" sz="2099">
                  <a:solidFill>
                    <a:srgbClr val="000000"/>
                  </a:solidFill>
                  <a:latin typeface="Alatsi Bold"/>
                </a:rPr>
                <a:t>The confidence value of 0.6495 indicates that 64.95% of the transactions that contain "Loyal Customer" with a satisfaction level of "neutral or dissatisfied" also contain "Personal Travel". </a:t>
              </a:r>
            </a:p>
            <a:p>
              <a:pPr algn="l" marL="906777" indent="-302259" lvl="2">
                <a:lnSpc>
                  <a:spcPts val="2939"/>
                </a:lnSpc>
                <a:buFont typeface="Arial"/>
                <a:buChar char="⚬"/>
              </a:pPr>
              <a:r>
                <a:rPr lang="en-US" sz="2099">
                  <a:solidFill>
                    <a:srgbClr val="000000"/>
                  </a:solidFill>
                  <a:latin typeface="Alatsi Bold"/>
                </a:rPr>
                <a:t>The support value of 0.2775 indicates that 27.75% of the transactions contain both "Loyal Customer" with a satisfaction level of "neutral or dissatisfied", and "Personal Travel". </a:t>
              </a:r>
            </a:p>
            <a:p>
              <a:pPr algn="l">
                <a:lnSpc>
                  <a:spcPts val="2939"/>
                </a:lnSpc>
              </a:pPr>
            </a:p>
          </p:txBody>
        </p:sp>
      </p:gr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30</a:t>
              </a:r>
            </a:p>
          </p:txBody>
        </p:sp>
      </p:grpSp>
    </p:spTree>
  </p:cSld>
  <p:clrMapOvr>
    <a:masterClrMapping/>
  </p:clrMapOvr>
</p:sld>
</file>

<file path=ppt/slides/slide34.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grpSp>
        <p:nvGrpSpPr>
          <p:cNvPr name="Group 3" id="3"/>
          <p:cNvGrpSpPr/>
          <p:nvPr/>
        </p:nvGrpSpPr>
        <p:grpSpPr>
          <a:xfrm rot="0">
            <a:off x="588019" y="2041526"/>
            <a:ext cx="8364187" cy="8732519"/>
            <a:chOff x="0" y="0"/>
            <a:chExt cx="3990219" cy="4165936"/>
          </a:xfrm>
        </p:grpSpPr>
        <p:sp>
          <p:nvSpPr>
            <p:cNvPr name="Freeform 4" id="4"/>
            <p:cNvSpPr/>
            <p:nvPr/>
          </p:nvSpPr>
          <p:spPr>
            <a:xfrm flipH="false" flipV="false" rot="0">
              <a:off x="0" y="0"/>
              <a:ext cx="3990219" cy="4165936"/>
            </a:xfrm>
            <a:custGeom>
              <a:avLst/>
              <a:gdLst/>
              <a:ahLst/>
              <a:cxnLst/>
              <a:rect r="r" b="b" t="t" l="l"/>
              <a:pathLst>
                <a:path h="4165936" w="3990219">
                  <a:moveTo>
                    <a:pt x="47206" y="0"/>
                  </a:moveTo>
                  <a:lnTo>
                    <a:pt x="3943014" y="0"/>
                  </a:lnTo>
                  <a:cubicBezTo>
                    <a:pt x="3969084" y="0"/>
                    <a:pt x="3990219" y="21135"/>
                    <a:pt x="3990219" y="47206"/>
                  </a:cubicBezTo>
                  <a:lnTo>
                    <a:pt x="3990219" y="4118730"/>
                  </a:lnTo>
                  <a:cubicBezTo>
                    <a:pt x="3990219" y="4144801"/>
                    <a:pt x="3969084" y="4165936"/>
                    <a:pt x="3943014" y="4165936"/>
                  </a:cubicBezTo>
                  <a:lnTo>
                    <a:pt x="47206" y="4165936"/>
                  </a:lnTo>
                  <a:cubicBezTo>
                    <a:pt x="21135" y="4165936"/>
                    <a:pt x="0" y="4144801"/>
                    <a:pt x="0" y="4118730"/>
                  </a:cubicBezTo>
                  <a:lnTo>
                    <a:pt x="0" y="47206"/>
                  </a:lnTo>
                  <a:cubicBezTo>
                    <a:pt x="0" y="21135"/>
                    <a:pt x="21135" y="0"/>
                    <a:pt x="47206" y="0"/>
                  </a:cubicBezTo>
                  <a:close/>
                </a:path>
              </a:pathLst>
            </a:custGeom>
            <a:solidFill>
              <a:srgbClr val="CDDCE9"/>
            </a:solidFill>
            <a:ln w="38100" cap="rnd">
              <a:solidFill>
                <a:srgbClr val="000000"/>
              </a:solidFill>
              <a:prstDash val="solid"/>
              <a:round/>
            </a:ln>
          </p:spPr>
        </p:sp>
        <p:sp>
          <p:nvSpPr>
            <p:cNvPr name="TextBox 5" id="5"/>
            <p:cNvSpPr txBox="true"/>
            <p:nvPr/>
          </p:nvSpPr>
          <p:spPr>
            <a:xfrm>
              <a:off x="0" y="-47625"/>
              <a:ext cx="3990219" cy="4213561"/>
            </a:xfrm>
            <a:prstGeom prst="rect">
              <a:avLst/>
            </a:prstGeom>
          </p:spPr>
          <p:txBody>
            <a:bodyPr anchor="ctr" rtlCol="false" tIns="50800" lIns="50800" bIns="50800" rIns="50800"/>
            <a:lstStyle/>
            <a:p>
              <a:pPr algn="l" marL="518157" indent="-259078" lvl="1">
                <a:lnSpc>
                  <a:spcPts val="3359"/>
                </a:lnSpc>
                <a:buFont typeface="Arial"/>
                <a:buChar char="•"/>
              </a:pPr>
              <a:r>
                <a:rPr lang="en-US" sz="2399">
                  <a:solidFill>
                    <a:srgbClr val="000000"/>
                  </a:solidFill>
                  <a:latin typeface="Alatsi Bold"/>
                </a:rPr>
                <a:t>If a customer's type of travel is "Personal Travel", then there is a strong association with the customer being classified as a "Loyal Customer" and having a satisfaction level of "neutral or dissatisfied". </a:t>
              </a:r>
            </a:p>
            <a:p>
              <a:pPr algn="l" marL="949956" indent="-316652" lvl="2">
                <a:lnSpc>
                  <a:spcPts val="3079"/>
                </a:lnSpc>
                <a:buFont typeface="Arial"/>
                <a:buChar char="⚬"/>
              </a:pPr>
              <a:r>
                <a:rPr lang="en-US" sz="2199">
                  <a:solidFill>
                    <a:srgbClr val="000000"/>
                  </a:solidFill>
                  <a:latin typeface="Alatsi Bold"/>
                </a:rPr>
                <a:t>The lift value of 2.0927 indicates that the occurrence of the consequent given the antecedent is 2.0927 times more likely than if they were statistically independent. </a:t>
              </a:r>
            </a:p>
            <a:p>
              <a:pPr algn="l" marL="949956" indent="-316652" lvl="2">
                <a:lnSpc>
                  <a:spcPts val="3079"/>
                </a:lnSpc>
                <a:buFont typeface="Arial"/>
                <a:buChar char="⚬"/>
              </a:pPr>
              <a:r>
                <a:rPr lang="en-US" sz="2199">
                  <a:solidFill>
                    <a:srgbClr val="000000"/>
                  </a:solidFill>
                  <a:latin typeface="Alatsi Bold"/>
                </a:rPr>
                <a:t>This means that if a customer's type of travel is "Personal Travel", there is a higher likelihood that the customer will be classified as a "Loyal Customer" and have a satisfaction level of "neutral or dissatisfied" compared to what would be expected if these attributes were unrelated. </a:t>
              </a:r>
            </a:p>
            <a:p>
              <a:pPr algn="l" marL="993135" indent="-331045" lvl="2">
                <a:lnSpc>
                  <a:spcPts val="3219"/>
                </a:lnSpc>
                <a:buFont typeface="Arial"/>
                <a:buChar char="⚬"/>
              </a:pPr>
              <a:r>
                <a:rPr lang="en-US" sz="2299">
                  <a:solidFill>
                    <a:srgbClr val="000000"/>
                  </a:solidFill>
                  <a:latin typeface="Alatsi Bold"/>
                </a:rPr>
                <a:t>The confidence value of 0.8940 indicates that 89.40% of the transactions that contain "Personal Travel" also contain "Loyal Customer" with a satisfaction level of "neutral or dissatisfied". </a:t>
              </a:r>
            </a:p>
            <a:p>
              <a:pPr algn="l" marL="949956" indent="-316652" lvl="2">
                <a:lnSpc>
                  <a:spcPts val="3079"/>
                </a:lnSpc>
                <a:buFont typeface="Arial"/>
                <a:buChar char="⚬"/>
              </a:pPr>
              <a:r>
                <a:rPr lang="en-US" sz="2199">
                  <a:solidFill>
                    <a:srgbClr val="000000"/>
                  </a:solidFill>
                  <a:latin typeface="Alatsi Bold"/>
                </a:rPr>
                <a:t>The support value of 0.2775 indicates that 27.75% of the transactions contain both "Personal Travel" and "Loyal Customer" with a satisfaction level of "neutral or dissatisfied". </a:t>
              </a:r>
            </a:p>
            <a:p>
              <a:pPr algn="l">
                <a:lnSpc>
                  <a:spcPts val="3359"/>
                </a:lnSpc>
              </a:pPr>
            </a:p>
          </p:txBody>
        </p:sp>
      </p:grpSp>
      <p:grpSp>
        <p:nvGrpSpPr>
          <p:cNvPr name="Group 6" id="6"/>
          <p:cNvGrpSpPr/>
          <p:nvPr/>
        </p:nvGrpSpPr>
        <p:grpSpPr>
          <a:xfrm rot="0">
            <a:off x="9144000" y="2041526"/>
            <a:ext cx="9269897" cy="8732519"/>
            <a:chOff x="0" y="0"/>
            <a:chExt cx="4422297" cy="4165936"/>
          </a:xfrm>
        </p:grpSpPr>
        <p:sp>
          <p:nvSpPr>
            <p:cNvPr name="Freeform 7" id="7"/>
            <p:cNvSpPr/>
            <p:nvPr/>
          </p:nvSpPr>
          <p:spPr>
            <a:xfrm flipH="false" flipV="false" rot="0">
              <a:off x="0" y="0"/>
              <a:ext cx="4422297" cy="4165936"/>
            </a:xfrm>
            <a:custGeom>
              <a:avLst/>
              <a:gdLst/>
              <a:ahLst/>
              <a:cxnLst/>
              <a:rect r="r" b="b" t="t" l="l"/>
              <a:pathLst>
                <a:path h="4165936" w="4422297">
                  <a:moveTo>
                    <a:pt x="42594" y="0"/>
                  </a:moveTo>
                  <a:lnTo>
                    <a:pt x="4379704" y="0"/>
                  </a:lnTo>
                  <a:cubicBezTo>
                    <a:pt x="4391000" y="0"/>
                    <a:pt x="4401834" y="4488"/>
                    <a:pt x="4409822" y="12475"/>
                  </a:cubicBezTo>
                  <a:cubicBezTo>
                    <a:pt x="4417809" y="20463"/>
                    <a:pt x="4422297" y="31297"/>
                    <a:pt x="4422297" y="42594"/>
                  </a:cubicBezTo>
                  <a:lnTo>
                    <a:pt x="4422297" y="4123342"/>
                  </a:lnTo>
                  <a:cubicBezTo>
                    <a:pt x="4422297" y="4134639"/>
                    <a:pt x="4417809" y="4145473"/>
                    <a:pt x="4409822" y="4153460"/>
                  </a:cubicBezTo>
                  <a:cubicBezTo>
                    <a:pt x="4401834" y="4161448"/>
                    <a:pt x="4391000" y="4165936"/>
                    <a:pt x="4379704" y="4165936"/>
                  </a:cubicBezTo>
                  <a:lnTo>
                    <a:pt x="42594" y="4165936"/>
                  </a:lnTo>
                  <a:cubicBezTo>
                    <a:pt x="31297" y="4165936"/>
                    <a:pt x="20463" y="4161448"/>
                    <a:pt x="12475" y="4153460"/>
                  </a:cubicBezTo>
                  <a:cubicBezTo>
                    <a:pt x="4488" y="4145473"/>
                    <a:pt x="0" y="4134639"/>
                    <a:pt x="0" y="4123342"/>
                  </a:cubicBezTo>
                  <a:lnTo>
                    <a:pt x="0" y="42594"/>
                  </a:lnTo>
                  <a:cubicBezTo>
                    <a:pt x="0" y="31297"/>
                    <a:pt x="4488" y="20463"/>
                    <a:pt x="12475" y="12475"/>
                  </a:cubicBezTo>
                  <a:cubicBezTo>
                    <a:pt x="20463" y="4488"/>
                    <a:pt x="31297" y="0"/>
                    <a:pt x="42594" y="0"/>
                  </a:cubicBezTo>
                  <a:close/>
                </a:path>
              </a:pathLst>
            </a:custGeom>
            <a:solidFill>
              <a:srgbClr val="CDDCE9"/>
            </a:solidFill>
            <a:ln w="38100" cap="rnd">
              <a:solidFill>
                <a:srgbClr val="000000"/>
              </a:solidFill>
              <a:prstDash val="solid"/>
              <a:round/>
            </a:ln>
          </p:spPr>
        </p:sp>
        <p:sp>
          <p:nvSpPr>
            <p:cNvPr name="TextBox 8" id="8"/>
            <p:cNvSpPr txBox="true"/>
            <p:nvPr/>
          </p:nvSpPr>
          <p:spPr>
            <a:xfrm>
              <a:off x="0" y="-57150"/>
              <a:ext cx="4422297" cy="4223086"/>
            </a:xfrm>
            <a:prstGeom prst="rect">
              <a:avLst/>
            </a:prstGeom>
          </p:spPr>
          <p:txBody>
            <a:bodyPr anchor="ctr" rtlCol="false" tIns="50800" lIns="50800" bIns="50800" rIns="50800"/>
            <a:lstStyle/>
            <a:p>
              <a:pPr algn="l" marL="561336" indent="-280668" lvl="1">
                <a:lnSpc>
                  <a:spcPts val="3639"/>
                </a:lnSpc>
                <a:buFont typeface="Arial"/>
                <a:buChar char="•"/>
              </a:pPr>
              <a:r>
                <a:rPr lang="en-US" sz="2599">
                  <a:solidFill>
                    <a:srgbClr val="000000"/>
                  </a:solidFill>
                  <a:latin typeface="Alatsi Bold"/>
                </a:rPr>
                <a:t>If a customer's type of travel is "Business travel" and their satisfaction level is "satisfied", then there is a moderate association with the customer being classified as "Business" class and a "Loyal Customer". </a:t>
              </a:r>
            </a:p>
            <a:p>
              <a:pPr algn="l" marL="1036314" indent="-345438" lvl="2">
                <a:lnSpc>
                  <a:spcPts val="3359"/>
                </a:lnSpc>
                <a:buFont typeface="Arial"/>
                <a:buChar char="⚬"/>
              </a:pPr>
              <a:r>
                <a:rPr lang="en-US" sz="2399">
                  <a:solidFill>
                    <a:srgbClr val="000000"/>
                  </a:solidFill>
                  <a:latin typeface="Alatsi Bold"/>
                </a:rPr>
                <a:t>The lift value of 1.8417 indicates that the occurrence of the consequent given the antecedent is 1.8417 times more likely than if they were statistically independent. </a:t>
              </a:r>
            </a:p>
            <a:p>
              <a:pPr algn="l" marL="1036314" indent="-345438" lvl="2">
                <a:lnSpc>
                  <a:spcPts val="3359"/>
                </a:lnSpc>
                <a:buFont typeface="Arial"/>
                <a:buChar char="⚬"/>
              </a:pPr>
              <a:r>
                <a:rPr lang="en-US" sz="2399">
                  <a:solidFill>
                    <a:srgbClr val="000000"/>
                  </a:solidFill>
                  <a:latin typeface="Alatsi Bold"/>
                </a:rPr>
                <a:t>The confidence value of 0.7499 indicates that 74.99% of the transactions that contain "Business travel" with a satisfaction level of "satisfied" also contain "Business" class and "Loyal Customer". </a:t>
              </a:r>
            </a:p>
            <a:p>
              <a:pPr algn="l" marL="1036314" indent="-345438" lvl="2">
                <a:lnSpc>
                  <a:spcPts val="3359"/>
                </a:lnSpc>
                <a:buFont typeface="Arial"/>
                <a:buChar char="⚬"/>
              </a:pPr>
              <a:r>
                <a:rPr lang="en-US" sz="2399">
                  <a:solidFill>
                    <a:srgbClr val="000000"/>
                  </a:solidFill>
                  <a:latin typeface="Alatsi Bold"/>
                </a:rPr>
                <a:t>The support value of 0.3013 indicates that 30.13% of the transactions contain both "Business travel" with a satisfaction level of "satisfied", and "Business" class and "Loyal Customer". </a:t>
              </a:r>
            </a:p>
            <a:p>
              <a:pPr algn="l">
                <a:lnSpc>
                  <a:spcPts val="3359"/>
                </a:lnSpc>
              </a:pPr>
            </a:p>
          </p:txBody>
        </p:sp>
      </p:gr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31</a:t>
              </a:r>
            </a:p>
          </p:txBody>
        </p:sp>
      </p:grpSp>
    </p:spTree>
  </p:cSld>
  <p:clrMapOvr>
    <a:masterClrMapping/>
  </p:clrMapOvr>
</p:sld>
</file>

<file path=ppt/slides/slide35.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grpSp>
        <p:nvGrpSpPr>
          <p:cNvPr name="Group 3" id="3"/>
          <p:cNvGrpSpPr/>
          <p:nvPr/>
        </p:nvGrpSpPr>
        <p:grpSpPr>
          <a:xfrm rot="0">
            <a:off x="288666" y="2515236"/>
            <a:ext cx="8329238" cy="6743064"/>
            <a:chOff x="0" y="0"/>
            <a:chExt cx="3973547" cy="3216846"/>
          </a:xfrm>
        </p:grpSpPr>
        <p:sp>
          <p:nvSpPr>
            <p:cNvPr name="Freeform 4" id="4"/>
            <p:cNvSpPr/>
            <p:nvPr/>
          </p:nvSpPr>
          <p:spPr>
            <a:xfrm flipH="false" flipV="false" rot="0">
              <a:off x="0" y="0"/>
              <a:ext cx="3973547" cy="3216846"/>
            </a:xfrm>
            <a:custGeom>
              <a:avLst/>
              <a:gdLst/>
              <a:ahLst/>
              <a:cxnLst/>
              <a:rect r="r" b="b" t="t" l="l"/>
              <a:pathLst>
                <a:path h="3216846" w="3973547">
                  <a:moveTo>
                    <a:pt x="47404" y="0"/>
                  </a:moveTo>
                  <a:lnTo>
                    <a:pt x="3926143" y="0"/>
                  </a:lnTo>
                  <a:cubicBezTo>
                    <a:pt x="3938715" y="0"/>
                    <a:pt x="3950772" y="4994"/>
                    <a:pt x="3959662" y="13884"/>
                  </a:cubicBezTo>
                  <a:cubicBezTo>
                    <a:pt x="3968552" y="22774"/>
                    <a:pt x="3973547" y="34832"/>
                    <a:pt x="3973547" y="47404"/>
                  </a:cubicBezTo>
                  <a:lnTo>
                    <a:pt x="3973547" y="3169442"/>
                  </a:lnTo>
                  <a:cubicBezTo>
                    <a:pt x="3973547" y="3195623"/>
                    <a:pt x="3952323" y="3216846"/>
                    <a:pt x="3926143" y="3216846"/>
                  </a:cubicBezTo>
                  <a:lnTo>
                    <a:pt x="47404" y="3216846"/>
                  </a:lnTo>
                  <a:cubicBezTo>
                    <a:pt x="34832" y="3216846"/>
                    <a:pt x="22774" y="3211852"/>
                    <a:pt x="13884" y="3202962"/>
                  </a:cubicBezTo>
                  <a:cubicBezTo>
                    <a:pt x="4994" y="3194072"/>
                    <a:pt x="0" y="3182015"/>
                    <a:pt x="0" y="3169442"/>
                  </a:cubicBezTo>
                  <a:lnTo>
                    <a:pt x="0" y="47404"/>
                  </a:lnTo>
                  <a:cubicBezTo>
                    <a:pt x="0" y="34832"/>
                    <a:pt x="4994" y="22774"/>
                    <a:pt x="13884" y="13884"/>
                  </a:cubicBezTo>
                  <a:cubicBezTo>
                    <a:pt x="22774" y="4994"/>
                    <a:pt x="34832" y="0"/>
                    <a:pt x="47404" y="0"/>
                  </a:cubicBezTo>
                  <a:close/>
                </a:path>
              </a:pathLst>
            </a:custGeom>
            <a:solidFill>
              <a:srgbClr val="CDDCE9"/>
            </a:solidFill>
            <a:ln w="38100" cap="rnd">
              <a:solidFill>
                <a:srgbClr val="000000"/>
              </a:solidFill>
              <a:prstDash val="solid"/>
              <a:round/>
            </a:ln>
          </p:spPr>
        </p:sp>
        <p:sp>
          <p:nvSpPr>
            <p:cNvPr name="TextBox 5" id="5"/>
            <p:cNvSpPr txBox="true"/>
            <p:nvPr/>
          </p:nvSpPr>
          <p:spPr>
            <a:xfrm>
              <a:off x="0" y="-47625"/>
              <a:ext cx="3973547" cy="3264471"/>
            </a:xfrm>
            <a:prstGeom prst="rect">
              <a:avLst/>
            </a:prstGeom>
          </p:spPr>
          <p:txBody>
            <a:bodyPr anchor="ctr" rtlCol="false" tIns="50800" lIns="50800" bIns="50800" rIns="50800"/>
            <a:lstStyle/>
            <a:p>
              <a:pPr algn="l" marL="496567" indent="-248284" lvl="1">
                <a:lnSpc>
                  <a:spcPts val="3219"/>
                </a:lnSpc>
                <a:buFont typeface="Arial"/>
                <a:buChar char="•"/>
              </a:pPr>
              <a:r>
                <a:rPr lang="en-US" sz="2299">
                  <a:solidFill>
                    <a:srgbClr val="000000"/>
                  </a:solidFill>
                  <a:latin typeface="Alatsi Bold"/>
                </a:rPr>
                <a:t>If a customer is classified as "Business" class and is a "Loyal Customer", then there is a moderate association with their type of travel being "Business travel" and their satisfaction level being "satisfied". </a:t>
              </a:r>
            </a:p>
            <a:p>
              <a:pPr algn="l" marL="993135" indent="-331045" lvl="2">
                <a:lnSpc>
                  <a:spcPts val="3219"/>
                </a:lnSpc>
                <a:buFont typeface="Arial"/>
                <a:buChar char="⚬"/>
              </a:pPr>
              <a:r>
                <a:rPr lang="en-US" sz="2299">
                  <a:solidFill>
                    <a:srgbClr val="000000"/>
                  </a:solidFill>
                  <a:latin typeface="Alatsi Bold"/>
                </a:rPr>
                <a:t>The lift value of 1.8417 indicates that the occurrence of the consequent given the antecedent is 1.8417 times more likely than if they were statistically independent. </a:t>
              </a:r>
            </a:p>
            <a:p>
              <a:pPr algn="l" marL="993135" indent="-331045" lvl="2">
                <a:lnSpc>
                  <a:spcPts val="3219"/>
                </a:lnSpc>
                <a:buFont typeface="Arial"/>
                <a:buChar char="⚬"/>
              </a:pPr>
              <a:r>
                <a:rPr lang="en-US" sz="2299">
                  <a:solidFill>
                    <a:srgbClr val="000000"/>
                  </a:solidFill>
                  <a:latin typeface="Alatsi Bold"/>
                </a:rPr>
                <a:t>The confidence value of 0.7400 indicates that 74.00% of the transactions that contain "Business" class and "Loyal Customer" also contain "Business travel" with a satisfaction level of "satisfied". </a:t>
              </a:r>
            </a:p>
            <a:p>
              <a:pPr algn="l" marL="993135" indent="-331045" lvl="2">
                <a:lnSpc>
                  <a:spcPts val="3219"/>
                </a:lnSpc>
                <a:buFont typeface="Arial"/>
                <a:buChar char="⚬"/>
              </a:pPr>
              <a:r>
                <a:rPr lang="en-US" sz="2299">
                  <a:solidFill>
                    <a:srgbClr val="000000"/>
                  </a:solidFill>
                  <a:latin typeface="Alatsi Bold"/>
                </a:rPr>
                <a:t>The support value of 0.3013 indicates that 30.13% of the transactions contain both "Business" class and "Loyal Customer", and "Business travel" with a satisfaction level of "satisfied". </a:t>
              </a:r>
            </a:p>
            <a:p>
              <a:pPr algn="l">
                <a:lnSpc>
                  <a:spcPts val="3219"/>
                </a:lnSpc>
              </a:pPr>
            </a:p>
          </p:txBody>
        </p:sp>
      </p:grpSp>
      <p:grpSp>
        <p:nvGrpSpPr>
          <p:cNvPr name="Group 6" id="6"/>
          <p:cNvGrpSpPr/>
          <p:nvPr/>
        </p:nvGrpSpPr>
        <p:grpSpPr>
          <a:xfrm rot="0">
            <a:off x="8825914" y="2515236"/>
            <a:ext cx="9053194" cy="6743064"/>
            <a:chOff x="0" y="0"/>
            <a:chExt cx="4318917" cy="3216846"/>
          </a:xfrm>
        </p:grpSpPr>
        <p:sp>
          <p:nvSpPr>
            <p:cNvPr name="Freeform 7" id="7"/>
            <p:cNvSpPr/>
            <p:nvPr/>
          </p:nvSpPr>
          <p:spPr>
            <a:xfrm flipH="false" flipV="false" rot="0">
              <a:off x="0" y="0"/>
              <a:ext cx="4318917" cy="3216846"/>
            </a:xfrm>
            <a:custGeom>
              <a:avLst/>
              <a:gdLst/>
              <a:ahLst/>
              <a:cxnLst/>
              <a:rect r="r" b="b" t="t" l="l"/>
              <a:pathLst>
                <a:path h="3216846" w="4318917">
                  <a:moveTo>
                    <a:pt x="43613" y="0"/>
                  </a:moveTo>
                  <a:lnTo>
                    <a:pt x="4275304" y="0"/>
                  </a:lnTo>
                  <a:cubicBezTo>
                    <a:pt x="4299391" y="0"/>
                    <a:pt x="4318917" y="19526"/>
                    <a:pt x="4318917" y="43613"/>
                  </a:cubicBezTo>
                  <a:lnTo>
                    <a:pt x="4318917" y="3173233"/>
                  </a:lnTo>
                  <a:cubicBezTo>
                    <a:pt x="4318917" y="3197320"/>
                    <a:pt x="4299391" y="3216846"/>
                    <a:pt x="4275304" y="3216846"/>
                  </a:cubicBezTo>
                  <a:lnTo>
                    <a:pt x="43613" y="3216846"/>
                  </a:lnTo>
                  <a:cubicBezTo>
                    <a:pt x="19526" y="3216846"/>
                    <a:pt x="0" y="3197320"/>
                    <a:pt x="0" y="3173233"/>
                  </a:cubicBezTo>
                  <a:lnTo>
                    <a:pt x="0" y="43613"/>
                  </a:lnTo>
                  <a:cubicBezTo>
                    <a:pt x="0" y="19526"/>
                    <a:pt x="19526" y="0"/>
                    <a:pt x="43613" y="0"/>
                  </a:cubicBezTo>
                  <a:close/>
                </a:path>
              </a:pathLst>
            </a:custGeom>
            <a:solidFill>
              <a:srgbClr val="CDDCE9"/>
            </a:solidFill>
            <a:ln w="38100" cap="rnd">
              <a:solidFill>
                <a:srgbClr val="000000"/>
              </a:solidFill>
              <a:prstDash val="solid"/>
              <a:round/>
            </a:ln>
          </p:spPr>
        </p:sp>
        <p:sp>
          <p:nvSpPr>
            <p:cNvPr name="TextBox 8" id="8"/>
            <p:cNvSpPr txBox="true"/>
            <p:nvPr/>
          </p:nvSpPr>
          <p:spPr>
            <a:xfrm>
              <a:off x="0" y="-47625"/>
              <a:ext cx="4318917" cy="3264471"/>
            </a:xfrm>
            <a:prstGeom prst="rect">
              <a:avLst/>
            </a:prstGeom>
          </p:spPr>
          <p:txBody>
            <a:bodyPr anchor="ctr" rtlCol="false" tIns="50800" lIns="50800" bIns="50800" rIns="50800"/>
            <a:lstStyle/>
            <a:p>
              <a:pPr algn="l" marL="496571" indent="-248285" lvl="1">
                <a:lnSpc>
                  <a:spcPts val="3220"/>
                </a:lnSpc>
                <a:buFont typeface="Arial"/>
                <a:buChar char="•"/>
              </a:pPr>
              <a:r>
                <a:rPr lang="en-US" sz="2300">
                  <a:solidFill>
                    <a:srgbClr val="000000"/>
                  </a:solidFill>
                  <a:latin typeface="Alatsi Bold"/>
                </a:rPr>
                <a:t>If a customer is classified as "Eco" class, then there is a moderate association with their type of travel being "Personal Travel". </a:t>
              </a:r>
            </a:p>
            <a:p>
              <a:pPr algn="l" marL="993141" indent="-331047" lvl="2">
                <a:lnSpc>
                  <a:spcPts val="3220"/>
                </a:lnSpc>
                <a:buFont typeface="Arial"/>
                <a:buChar char="⚬"/>
              </a:pPr>
              <a:r>
                <a:rPr lang="en-US" sz="2300">
                  <a:solidFill>
                    <a:srgbClr val="000000"/>
                  </a:solidFill>
                  <a:latin typeface="Alatsi Bold"/>
                </a:rPr>
                <a:t>The lift value of 1.8257 indicates that the occurrence of the consequent given the antecedent is 1.8257 times more likely than if they were statistically independent. </a:t>
              </a:r>
            </a:p>
            <a:p>
              <a:pPr algn="l" marL="993141" indent="-331047" lvl="2">
                <a:lnSpc>
                  <a:spcPts val="3220"/>
                </a:lnSpc>
                <a:buFont typeface="Arial"/>
                <a:buChar char="⚬"/>
              </a:pPr>
              <a:r>
                <a:rPr lang="en-US" sz="2300">
                  <a:solidFill>
                    <a:srgbClr val="000000"/>
                  </a:solidFill>
                  <a:latin typeface="Alatsi Bold"/>
                </a:rPr>
                <a:t>The confidence value of 0.5666 indicates that 56.66% of the transactions that contain "Eco" class also contain "Personal Travel". </a:t>
              </a:r>
            </a:p>
            <a:p>
              <a:pPr algn="l" marL="993141" indent="-331047" lvl="2">
                <a:lnSpc>
                  <a:spcPts val="3220"/>
                </a:lnSpc>
                <a:buFont typeface="Arial"/>
                <a:buChar char="⚬"/>
              </a:pPr>
              <a:r>
                <a:rPr lang="en-US" sz="2300">
                  <a:solidFill>
                    <a:srgbClr val="000000"/>
                  </a:solidFill>
                  <a:latin typeface="Alatsi Bold"/>
                </a:rPr>
                <a:t>The support value of 0.2549 indicates that 25.49% of the transactions contain both "Eco" class and "Personal Travel". </a:t>
              </a:r>
            </a:p>
            <a:p>
              <a:pPr algn="l">
                <a:lnSpc>
                  <a:spcPts val="3220"/>
                </a:lnSpc>
              </a:pPr>
            </a:p>
          </p:txBody>
        </p:sp>
      </p:gr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32</a:t>
              </a:r>
            </a:p>
          </p:txBody>
        </p:sp>
      </p:grpSp>
    </p:spTree>
  </p:cSld>
  <p:clrMapOvr>
    <a:masterClrMapping/>
  </p:clrMapOvr>
</p:sld>
</file>

<file path=ppt/slides/slide36.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ASSOCIATION RULES </a:t>
            </a:r>
          </a:p>
        </p:txBody>
      </p:sp>
      <p:grpSp>
        <p:nvGrpSpPr>
          <p:cNvPr name="Group 3" id="3"/>
          <p:cNvGrpSpPr/>
          <p:nvPr/>
        </p:nvGrpSpPr>
        <p:grpSpPr>
          <a:xfrm rot="0">
            <a:off x="8960654" y="2477979"/>
            <a:ext cx="8298646" cy="7056120"/>
            <a:chOff x="0" y="0"/>
            <a:chExt cx="3958952" cy="3366193"/>
          </a:xfrm>
        </p:grpSpPr>
        <p:sp>
          <p:nvSpPr>
            <p:cNvPr name="Freeform 4" id="4"/>
            <p:cNvSpPr/>
            <p:nvPr/>
          </p:nvSpPr>
          <p:spPr>
            <a:xfrm flipH="false" flipV="false" rot="0">
              <a:off x="0" y="0"/>
              <a:ext cx="3958952" cy="3366193"/>
            </a:xfrm>
            <a:custGeom>
              <a:avLst/>
              <a:gdLst/>
              <a:ahLst/>
              <a:cxnLst/>
              <a:rect r="r" b="b" t="t" l="l"/>
              <a:pathLst>
                <a:path h="3366193" w="3958952">
                  <a:moveTo>
                    <a:pt x="47579" y="0"/>
                  </a:moveTo>
                  <a:lnTo>
                    <a:pt x="3911374" y="0"/>
                  </a:lnTo>
                  <a:cubicBezTo>
                    <a:pt x="3923992" y="0"/>
                    <a:pt x="3936094" y="5013"/>
                    <a:pt x="3945017" y="13935"/>
                  </a:cubicBezTo>
                  <a:cubicBezTo>
                    <a:pt x="3953939" y="22858"/>
                    <a:pt x="3958952" y="34960"/>
                    <a:pt x="3958952" y="47579"/>
                  </a:cubicBezTo>
                  <a:lnTo>
                    <a:pt x="3958952" y="3318614"/>
                  </a:lnTo>
                  <a:cubicBezTo>
                    <a:pt x="3958952" y="3344891"/>
                    <a:pt x="3937650" y="3366193"/>
                    <a:pt x="3911374" y="3366193"/>
                  </a:cubicBezTo>
                  <a:lnTo>
                    <a:pt x="47579" y="3366193"/>
                  </a:lnTo>
                  <a:cubicBezTo>
                    <a:pt x="34960" y="3366193"/>
                    <a:pt x="22858" y="3361180"/>
                    <a:pt x="13935" y="3352257"/>
                  </a:cubicBezTo>
                  <a:cubicBezTo>
                    <a:pt x="5013" y="3343334"/>
                    <a:pt x="0" y="3331233"/>
                    <a:pt x="0" y="3318614"/>
                  </a:cubicBezTo>
                  <a:lnTo>
                    <a:pt x="0" y="47579"/>
                  </a:lnTo>
                  <a:cubicBezTo>
                    <a:pt x="0" y="21302"/>
                    <a:pt x="21302" y="0"/>
                    <a:pt x="47579" y="0"/>
                  </a:cubicBezTo>
                  <a:close/>
                </a:path>
              </a:pathLst>
            </a:custGeom>
            <a:solidFill>
              <a:srgbClr val="CDDCE9"/>
            </a:solidFill>
            <a:ln w="38100" cap="rnd">
              <a:solidFill>
                <a:srgbClr val="000000"/>
              </a:solidFill>
              <a:prstDash val="solid"/>
              <a:round/>
            </a:ln>
          </p:spPr>
        </p:sp>
        <p:sp>
          <p:nvSpPr>
            <p:cNvPr name="TextBox 5" id="5"/>
            <p:cNvSpPr txBox="true"/>
            <p:nvPr/>
          </p:nvSpPr>
          <p:spPr>
            <a:xfrm>
              <a:off x="0" y="-38100"/>
              <a:ext cx="3958952" cy="3404293"/>
            </a:xfrm>
            <a:prstGeom prst="rect">
              <a:avLst/>
            </a:prstGeom>
          </p:spPr>
          <p:txBody>
            <a:bodyPr anchor="ctr" rtlCol="false" tIns="50800" lIns="50800" bIns="50800" rIns="50800"/>
            <a:lstStyle/>
            <a:p>
              <a:pPr algn="l" marL="518160" indent="-259080" lvl="1">
                <a:lnSpc>
                  <a:spcPts val="3359"/>
                </a:lnSpc>
                <a:buFont typeface="Arial"/>
                <a:buChar char="•"/>
              </a:pPr>
              <a:r>
                <a:rPr lang="en-US" sz="2400">
                  <a:solidFill>
                    <a:srgbClr val="000000"/>
                  </a:solidFill>
                  <a:latin typeface="Alatsi Bold"/>
                </a:rPr>
                <a:t>If a customer is classified as a "Loyal Customer" and their type of travel is "Personal Travel", then there is a strong association with the customer being classified as "Eco" class. </a:t>
              </a:r>
            </a:p>
            <a:p>
              <a:pPr algn="l" marL="1036320" indent="-345440" lvl="2">
                <a:lnSpc>
                  <a:spcPts val="3359"/>
                </a:lnSpc>
                <a:buFont typeface="Arial"/>
                <a:buChar char="⚬"/>
              </a:pPr>
              <a:r>
                <a:rPr lang="en-US" sz="2400">
                  <a:solidFill>
                    <a:srgbClr val="000000"/>
                  </a:solidFill>
                  <a:latin typeface="Alatsi Bold"/>
                </a:rPr>
                <a:t>The lift value of 1.8247 indicates that the occurrence of the consequent given the antecedent is 1.8247 times more likely than if they were statistically independent. </a:t>
              </a:r>
            </a:p>
            <a:p>
              <a:pPr algn="l" marL="1036320" indent="-345440" lvl="2">
                <a:lnSpc>
                  <a:spcPts val="3359"/>
                </a:lnSpc>
                <a:buFont typeface="Arial"/>
                <a:buChar char="⚬"/>
              </a:pPr>
              <a:r>
                <a:rPr lang="en-US" sz="2400">
                  <a:solidFill>
                    <a:srgbClr val="000000"/>
                  </a:solidFill>
                  <a:latin typeface="Alatsi Bold"/>
                </a:rPr>
                <a:t>The confidence value of 0.8209 indicates that 82.09% of the transactions that contain both "Loyal Customer" and "Personal Travel" also contain "Eco" class. </a:t>
              </a:r>
            </a:p>
            <a:p>
              <a:pPr algn="l" marL="1036320" indent="-345440" lvl="2">
                <a:lnSpc>
                  <a:spcPts val="3359"/>
                </a:lnSpc>
                <a:buFont typeface="Arial"/>
                <a:buChar char="⚬"/>
              </a:pPr>
              <a:r>
                <a:rPr lang="en-US" sz="2400">
                  <a:solidFill>
                    <a:srgbClr val="000000"/>
                  </a:solidFill>
                  <a:latin typeface="Alatsi Bold"/>
                </a:rPr>
                <a:t>The support value of 0.2535 indicates that 25.35% of the transactions contain both "Loyal Customer" and "Personal Travel", and "Eco" class. </a:t>
              </a:r>
            </a:p>
            <a:p>
              <a:pPr algn="l">
                <a:lnSpc>
                  <a:spcPts val="3359"/>
                </a:lnSpc>
              </a:pPr>
            </a:p>
          </p:txBody>
        </p:sp>
      </p:grpSp>
      <p:grpSp>
        <p:nvGrpSpPr>
          <p:cNvPr name="Group 6" id="6"/>
          <p:cNvGrpSpPr/>
          <p:nvPr/>
        </p:nvGrpSpPr>
        <p:grpSpPr>
          <a:xfrm rot="0">
            <a:off x="215967" y="2477979"/>
            <a:ext cx="8500803" cy="6964661"/>
            <a:chOff x="0" y="0"/>
            <a:chExt cx="4055393" cy="3322561"/>
          </a:xfrm>
        </p:grpSpPr>
        <p:sp>
          <p:nvSpPr>
            <p:cNvPr name="Freeform 7" id="7"/>
            <p:cNvSpPr/>
            <p:nvPr/>
          </p:nvSpPr>
          <p:spPr>
            <a:xfrm flipH="false" flipV="false" rot="0">
              <a:off x="0" y="0"/>
              <a:ext cx="4055394" cy="3322561"/>
            </a:xfrm>
            <a:custGeom>
              <a:avLst/>
              <a:gdLst/>
              <a:ahLst/>
              <a:cxnLst/>
              <a:rect r="r" b="b" t="t" l="l"/>
              <a:pathLst>
                <a:path h="3322561" w="4055394">
                  <a:moveTo>
                    <a:pt x="46447" y="0"/>
                  </a:moveTo>
                  <a:lnTo>
                    <a:pt x="4008946" y="0"/>
                  </a:lnTo>
                  <a:cubicBezTo>
                    <a:pt x="4034598" y="0"/>
                    <a:pt x="4055394" y="20795"/>
                    <a:pt x="4055394" y="46447"/>
                  </a:cubicBezTo>
                  <a:lnTo>
                    <a:pt x="4055394" y="3276114"/>
                  </a:lnTo>
                  <a:cubicBezTo>
                    <a:pt x="4055394" y="3301766"/>
                    <a:pt x="4034598" y="3322561"/>
                    <a:pt x="4008946" y="3322561"/>
                  </a:cubicBezTo>
                  <a:lnTo>
                    <a:pt x="46447" y="3322561"/>
                  </a:lnTo>
                  <a:cubicBezTo>
                    <a:pt x="20795" y="3322561"/>
                    <a:pt x="0" y="3301766"/>
                    <a:pt x="0" y="3276114"/>
                  </a:cubicBezTo>
                  <a:lnTo>
                    <a:pt x="0" y="46447"/>
                  </a:lnTo>
                  <a:cubicBezTo>
                    <a:pt x="0" y="20795"/>
                    <a:pt x="20795" y="0"/>
                    <a:pt x="46447" y="0"/>
                  </a:cubicBezTo>
                  <a:close/>
                </a:path>
              </a:pathLst>
            </a:custGeom>
            <a:solidFill>
              <a:srgbClr val="CDDCE9"/>
            </a:solidFill>
            <a:ln w="38100" cap="rnd">
              <a:solidFill>
                <a:srgbClr val="000000"/>
              </a:solidFill>
              <a:prstDash val="solid"/>
              <a:round/>
            </a:ln>
          </p:spPr>
        </p:sp>
        <p:sp>
          <p:nvSpPr>
            <p:cNvPr name="TextBox 8" id="8"/>
            <p:cNvSpPr txBox="true"/>
            <p:nvPr/>
          </p:nvSpPr>
          <p:spPr>
            <a:xfrm>
              <a:off x="0" y="-38100"/>
              <a:ext cx="4055393" cy="3360661"/>
            </a:xfrm>
            <a:prstGeom prst="rect">
              <a:avLst/>
            </a:prstGeom>
          </p:spPr>
          <p:txBody>
            <a:bodyPr anchor="ctr" rtlCol="false" tIns="50800" lIns="50800" bIns="50800" rIns="50800"/>
            <a:lstStyle/>
            <a:p>
              <a:pPr algn="l" marL="518160" indent="-259080" lvl="1">
                <a:lnSpc>
                  <a:spcPts val="3359"/>
                </a:lnSpc>
                <a:buFont typeface="Arial"/>
                <a:buChar char="•"/>
              </a:pPr>
              <a:r>
                <a:rPr lang="en-US" sz="2400">
                  <a:solidFill>
                    <a:srgbClr val="000000"/>
                  </a:solidFill>
                  <a:latin typeface="Alatsi Bold"/>
                </a:rPr>
                <a:t>If a customer's type of travel is "Personal Travel", then there is a strong association with the customer being classified as "Eco" class. </a:t>
              </a:r>
            </a:p>
            <a:p>
              <a:pPr algn="l" marL="1036320" indent="-345440" lvl="2">
                <a:lnSpc>
                  <a:spcPts val="3359"/>
                </a:lnSpc>
                <a:buFont typeface="Arial"/>
                <a:buChar char="⚬"/>
              </a:pPr>
              <a:r>
                <a:rPr lang="en-US" sz="2400">
                  <a:solidFill>
                    <a:srgbClr val="000000"/>
                  </a:solidFill>
                  <a:latin typeface="Alatsi Bold"/>
                </a:rPr>
                <a:t>The lift value of 1.8257 indicates that the occurrence of the consequent given the antecedent is 1.8257 times more likely than if they were statistically independent. </a:t>
              </a:r>
            </a:p>
            <a:p>
              <a:pPr algn="l" marL="1036320" indent="-345440" lvl="2">
                <a:lnSpc>
                  <a:spcPts val="3359"/>
                </a:lnSpc>
                <a:buFont typeface="Arial"/>
                <a:buChar char="⚬"/>
              </a:pPr>
              <a:r>
                <a:rPr lang="en-US" sz="2400">
                  <a:solidFill>
                    <a:srgbClr val="000000"/>
                  </a:solidFill>
                  <a:latin typeface="Alatsi Bold"/>
                </a:rPr>
                <a:t>The confidence value of 0.8214 indicates that 82.14% of the transactions that contain "Personal Travel" also contain "Eco" class. </a:t>
              </a:r>
            </a:p>
            <a:p>
              <a:pPr algn="l" marL="1036320" indent="-345440" lvl="2">
                <a:lnSpc>
                  <a:spcPts val="3359"/>
                </a:lnSpc>
                <a:buFont typeface="Arial"/>
                <a:buChar char="⚬"/>
              </a:pPr>
              <a:r>
                <a:rPr lang="en-US" sz="2400">
                  <a:solidFill>
                    <a:srgbClr val="000000"/>
                  </a:solidFill>
                  <a:latin typeface="Alatsi Bold"/>
                </a:rPr>
                <a:t>The support value of 0.2549 indicates that 25.49% of the transactions contain both "Personal Travel" and "Eco" class. </a:t>
              </a:r>
            </a:p>
            <a:p>
              <a:pPr algn="l">
                <a:lnSpc>
                  <a:spcPts val="3359"/>
                </a:lnSpc>
              </a:pPr>
            </a:p>
          </p:txBody>
        </p:sp>
      </p:gr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33</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30028" y="2954632"/>
            <a:ext cx="16953725" cy="59231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Encode categorical variables.</a:t>
            </a:r>
          </a:p>
          <a:p>
            <a:pPr algn="l">
              <a:lnSpc>
                <a:spcPts val="5852"/>
              </a:lnSpc>
            </a:pPr>
            <a:r>
              <a:rPr lang="en-US" sz="4180">
                <a:solidFill>
                  <a:srgbClr val="000000"/>
                </a:solidFill>
                <a:latin typeface="Alatsi Bold"/>
              </a:rPr>
              <a:t>(2) Drop Arrival delay in minutes column</a:t>
            </a:r>
          </a:p>
          <a:p>
            <a:pPr algn="l">
              <a:lnSpc>
                <a:spcPts val="5852"/>
              </a:lnSpc>
            </a:pPr>
            <a:r>
              <a:rPr lang="en-US" sz="4180">
                <a:solidFill>
                  <a:srgbClr val="000000"/>
                </a:solidFill>
                <a:latin typeface="Alatsi Bold"/>
              </a:rPr>
              <a:t>(3) Drop unnecessary columns (columns that don’t affect satisfaction) </a:t>
            </a:r>
          </a:p>
          <a:p>
            <a:pPr algn="l">
              <a:lnSpc>
                <a:spcPts val="5852"/>
              </a:lnSpc>
            </a:pPr>
            <a:r>
              <a:rPr lang="en-US" sz="4180">
                <a:solidFill>
                  <a:srgbClr val="000000"/>
                </a:solidFill>
                <a:latin typeface="Alatsi Bold"/>
              </a:rPr>
              <a:t>[Gender, Gate location, Departure/Arrival time convenient] </a:t>
            </a:r>
          </a:p>
          <a:p>
            <a:pPr algn="l">
              <a:lnSpc>
                <a:spcPts val="5852"/>
              </a:lnSpc>
            </a:pPr>
            <a:r>
              <a:rPr lang="en-US" sz="4180">
                <a:solidFill>
                  <a:srgbClr val="000000"/>
                </a:solidFill>
                <a:latin typeface="Alatsi Bold"/>
              </a:rPr>
              <a:t>(4) Apply grouping on features with continuous variables</a:t>
            </a:r>
          </a:p>
          <a:p>
            <a:pPr algn="l">
              <a:lnSpc>
                <a:spcPts val="5852"/>
              </a:lnSpc>
            </a:pPr>
            <a:r>
              <a:rPr lang="en-US" sz="4180">
                <a:solidFill>
                  <a:srgbClr val="000000"/>
                </a:solidFill>
                <a:latin typeface="Alatsi Bold"/>
              </a:rPr>
              <a:t>(5) Standardization: scaling features by subtracting the mean and then    dividing by the standard deviation. </a:t>
            </a:r>
          </a:p>
          <a:p>
            <a:pPr algn="l">
              <a:lnSpc>
                <a:spcPts val="5852"/>
              </a:lnSpc>
            </a:pPr>
            <a:r>
              <a:rPr lang="en-US" sz="4180">
                <a:solidFill>
                  <a:srgbClr val="000000"/>
                </a:solidFill>
                <a:latin typeface="Alatsi Bold"/>
              </a:rPr>
              <a:t>This results in features that have a mean of 0 and a standard deviation of 1. </a:t>
            </a:r>
          </a:p>
        </p:txBody>
      </p:sp>
      <p:sp>
        <p:nvSpPr>
          <p:cNvPr name="Freeform 3" id="3"/>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PREPROCESSING</a:t>
            </a:r>
          </a:p>
        </p:txBody>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34</a:t>
              </a:r>
            </a:p>
          </p:txBody>
        </p:sp>
      </p:grpSp>
      <p:sp>
        <p:nvSpPr>
          <p:cNvPr name="Freeform 10" id="10"/>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35</a:t>
              </a:r>
            </a:p>
          </p:txBody>
        </p:sp>
      </p:grpSp>
      <p:sp>
        <p:nvSpPr>
          <p:cNvPr name="Freeform 7" id="7"/>
          <p:cNvSpPr/>
          <p:nvPr/>
        </p:nvSpPr>
        <p:spPr>
          <a:xfrm flipH="false" flipV="false" rot="0">
            <a:off x="745511" y="3536223"/>
            <a:ext cx="16314829" cy="4965383"/>
          </a:xfrm>
          <a:custGeom>
            <a:avLst/>
            <a:gdLst/>
            <a:ahLst/>
            <a:cxnLst/>
            <a:rect r="r" b="b" t="t" l="l"/>
            <a:pathLst>
              <a:path h="4965383" w="16314829">
                <a:moveTo>
                  <a:pt x="0" y="0"/>
                </a:moveTo>
                <a:lnTo>
                  <a:pt x="16314828" y="0"/>
                </a:lnTo>
                <a:lnTo>
                  <a:pt x="16314828" y="4965383"/>
                </a:lnTo>
                <a:lnTo>
                  <a:pt x="0" y="4965383"/>
                </a:lnTo>
                <a:lnTo>
                  <a:pt x="0" y="0"/>
                </a:lnTo>
                <a:close/>
              </a:path>
            </a:pathLst>
          </a:custGeom>
          <a:blipFill>
            <a:blip r:embed="rId2"/>
            <a:stretch>
              <a:fillRect l="0" t="0" r="0" b="0"/>
            </a:stretch>
          </a:blipFill>
        </p:spPr>
      </p:sp>
      <p:sp>
        <p:nvSpPr>
          <p:cNvPr name="TextBox 8" id="8"/>
          <p:cNvSpPr txBox="true"/>
          <p:nvPr/>
        </p:nvSpPr>
        <p:spPr>
          <a:xfrm rot="0">
            <a:off x="1740649" y="1324753"/>
            <a:ext cx="13180039" cy="1217289"/>
          </a:xfrm>
          <a:prstGeom prst="rect">
            <a:avLst/>
          </a:prstGeom>
        </p:spPr>
        <p:txBody>
          <a:bodyPr anchor="t" rtlCol="false" tIns="0" lIns="0" bIns="0" rIns="0">
            <a:spAutoFit/>
          </a:bodyPr>
          <a:lstStyle/>
          <a:p>
            <a:pPr algn="ctr">
              <a:lnSpc>
                <a:spcPts val="10080"/>
              </a:lnSpc>
            </a:pPr>
            <a:r>
              <a:rPr lang="en-US" sz="7200">
                <a:solidFill>
                  <a:srgbClr val="000000"/>
                </a:solidFill>
                <a:latin typeface="Alatsi Bold"/>
              </a:rPr>
              <a:t>MODEL BUILDING &amp; EVALUATION</a:t>
            </a:r>
          </a:p>
        </p:txBody>
      </p:sp>
      <p:sp>
        <p:nvSpPr>
          <p:cNvPr name="TextBox 9" id="9"/>
          <p:cNvSpPr txBox="true"/>
          <p:nvPr/>
        </p:nvSpPr>
        <p:spPr>
          <a:xfrm rot="0">
            <a:off x="2958234" y="8926330"/>
            <a:ext cx="11427172" cy="597266"/>
          </a:xfrm>
          <a:prstGeom prst="rect">
            <a:avLst/>
          </a:prstGeom>
        </p:spPr>
        <p:txBody>
          <a:bodyPr anchor="t" rtlCol="false" tIns="0" lIns="0" bIns="0" rIns="0">
            <a:spAutoFit/>
          </a:bodyPr>
          <a:lstStyle/>
          <a:p>
            <a:pPr algn="ctr">
              <a:lnSpc>
                <a:spcPts val="4879"/>
              </a:lnSpc>
              <a:spcBef>
                <a:spcPct val="0"/>
              </a:spcBef>
            </a:pPr>
            <a:r>
              <a:rPr lang="en-US" sz="3485" u="sng">
                <a:solidFill>
                  <a:srgbClr val="A8625F"/>
                </a:solidFill>
                <a:latin typeface="Alatsi Bold"/>
              </a:rPr>
              <a:t>CatBoost</a:t>
            </a:r>
            <a:r>
              <a:rPr lang="en-US" sz="3485">
                <a:solidFill>
                  <a:srgbClr val="000000"/>
                </a:solidFill>
                <a:latin typeface="Alatsi Bold"/>
              </a:rPr>
              <a:t>  achieved the highest F1 Score &amp; Balanced Accuracy</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429757" y="3038367"/>
            <a:ext cx="8115300" cy="5650546"/>
            <a:chOff x="0" y="0"/>
            <a:chExt cx="2965984" cy="2065165"/>
          </a:xfrm>
        </p:grpSpPr>
        <p:sp>
          <p:nvSpPr>
            <p:cNvPr name="Freeform 3" id="3"/>
            <p:cNvSpPr/>
            <p:nvPr/>
          </p:nvSpPr>
          <p:spPr>
            <a:xfrm flipH="false" flipV="false" rot="0">
              <a:off x="0" y="0"/>
              <a:ext cx="2965984" cy="2065165"/>
            </a:xfrm>
            <a:custGeom>
              <a:avLst/>
              <a:gdLst/>
              <a:ahLst/>
              <a:cxnLst/>
              <a:rect r="r" b="b" t="t" l="l"/>
              <a:pathLst>
                <a:path h="2065165" w="2965984">
                  <a:moveTo>
                    <a:pt x="48654" y="0"/>
                  </a:moveTo>
                  <a:lnTo>
                    <a:pt x="2917331" y="0"/>
                  </a:lnTo>
                  <a:cubicBezTo>
                    <a:pt x="2944201" y="0"/>
                    <a:pt x="2965984" y="21783"/>
                    <a:pt x="2965984" y="48654"/>
                  </a:cubicBezTo>
                  <a:lnTo>
                    <a:pt x="2965984" y="2016511"/>
                  </a:lnTo>
                  <a:cubicBezTo>
                    <a:pt x="2965984" y="2043382"/>
                    <a:pt x="2944201" y="2065165"/>
                    <a:pt x="2917331" y="2065165"/>
                  </a:cubicBezTo>
                  <a:lnTo>
                    <a:pt x="48654" y="2065165"/>
                  </a:lnTo>
                  <a:cubicBezTo>
                    <a:pt x="21783" y="2065165"/>
                    <a:pt x="0" y="2043382"/>
                    <a:pt x="0" y="2016511"/>
                  </a:cubicBezTo>
                  <a:lnTo>
                    <a:pt x="0" y="48654"/>
                  </a:lnTo>
                  <a:cubicBezTo>
                    <a:pt x="0" y="21783"/>
                    <a:pt x="21783" y="0"/>
                    <a:pt x="48654" y="0"/>
                  </a:cubicBezTo>
                  <a:close/>
                </a:path>
              </a:pathLst>
            </a:custGeom>
            <a:solidFill>
              <a:srgbClr val="E9C7C6"/>
            </a:solidFill>
          </p:spPr>
        </p:sp>
        <p:sp>
          <p:nvSpPr>
            <p:cNvPr name="TextBox 4" id="4"/>
            <p:cNvSpPr txBox="true"/>
            <p:nvPr/>
          </p:nvSpPr>
          <p:spPr>
            <a:xfrm>
              <a:off x="0" y="-57150"/>
              <a:ext cx="2965984" cy="2122315"/>
            </a:xfrm>
            <a:prstGeom prst="rect">
              <a:avLst/>
            </a:prstGeom>
          </p:spPr>
          <p:txBody>
            <a:bodyPr anchor="ctr" rtlCol="false" tIns="50800" lIns="50800" bIns="50800" rIns="50800"/>
            <a:lstStyle/>
            <a:p>
              <a:pPr algn="l" marL="561336" indent="-280668" lvl="1">
                <a:lnSpc>
                  <a:spcPts val="3639"/>
                </a:lnSpc>
                <a:buFont typeface="Arial"/>
                <a:buChar char="•"/>
              </a:pPr>
              <a:r>
                <a:rPr lang="en-US" sz="2599">
                  <a:solidFill>
                    <a:srgbClr val="000000"/>
                  </a:solidFill>
                  <a:latin typeface="Alatsi"/>
                </a:rPr>
                <a:t>Multi Nominal Naive Bayes without applying grouping on features with continuous variables from sklearn:  </a:t>
              </a:r>
            </a:p>
            <a:p>
              <a:pPr algn="l">
                <a:lnSpc>
                  <a:spcPts val="3219"/>
                </a:lnSpc>
              </a:pPr>
            </a:p>
            <a:p>
              <a:pPr algn="l" marL="993135" indent="-331045" lvl="2">
                <a:lnSpc>
                  <a:spcPts val="3219"/>
                </a:lnSpc>
                <a:buFont typeface="Arial"/>
                <a:buChar char="⚬"/>
              </a:pPr>
              <a:r>
                <a:rPr lang="en-US" sz="2299">
                  <a:solidFill>
                    <a:srgbClr val="000000"/>
                  </a:solidFill>
                  <a:latin typeface="Alatsi"/>
                </a:rPr>
                <a:t>Balanced Accuracy: 0.8741034831339871  </a:t>
              </a:r>
            </a:p>
            <a:p>
              <a:pPr algn="l" marL="993135" indent="-331045" lvl="2">
                <a:lnSpc>
                  <a:spcPts val="3219"/>
                </a:lnSpc>
                <a:buFont typeface="Arial"/>
                <a:buChar char="⚬"/>
              </a:pPr>
              <a:r>
                <a:rPr lang="en-US" sz="2299">
                  <a:solidFill>
                    <a:srgbClr val="000000"/>
                  </a:solidFill>
                  <a:latin typeface="Alatsi"/>
                </a:rPr>
                <a:t>Training Accuracy: 0.7691493329162807  </a:t>
              </a:r>
            </a:p>
            <a:p>
              <a:pPr algn="l" marL="993135" indent="-331045" lvl="2">
                <a:lnSpc>
                  <a:spcPts val="3219"/>
                </a:lnSpc>
                <a:buFont typeface="Arial"/>
                <a:buChar char="⚬"/>
              </a:pPr>
              <a:r>
                <a:rPr lang="en-US" sz="2299">
                  <a:solidFill>
                    <a:srgbClr val="000000"/>
                  </a:solidFill>
                  <a:latin typeface="Alatsi"/>
                </a:rPr>
                <a:t>Testing Accuracy: 0.7649034093153716  </a:t>
              </a:r>
            </a:p>
            <a:p>
              <a:pPr algn="l" marL="993135" indent="-331045" lvl="2">
                <a:lnSpc>
                  <a:spcPts val="3219"/>
                </a:lnSpc>
                <a:buFont typeface="Arial"/>
                <a:buChar char="⚬"/>
              </a:pPr>
              <a:r>
                <a:rPr lang="en-US" sz="2299">
                  <a:solidFill>
                    <a:srgbClr val="000000"/>
                  </a:solidFill>
                  <a:latin typeface="Alatsi"/>
                </a:rPr>
                <a:t>Validation Accuracy: 0.7636302391607719  </a:t>
              </a:r>
            </a:p>
            <a:p>
              <a:pPr algn="l" marL="993135" indent="-331045" lvl="2">
                <a:lnSpc>
                  <a:spcPts val="3219"/>
                </a:lnSpc>
                <a:buFont typeface="Arial"/>
                <a:buChar char="⚬"/>
              </a:pPr>
              <a:r>
                <a:rPr lang="en-US" sz="2299">
                  <a:solidFill>
                    <a:srgbClr val="000000"/>
                  </a:solidFill>
                  <a:latin typeface="Alatsi"/>
                </a:rPr>
                <a:t>F1 Score: 0.7330791657322269  </a:t>
              </a:r>
            </a:p>
            <a:p>
              <a:pPr algn="l" marL="993135" indent="-331045" lvl="2">
                <a:lnSpc>
                  <a:spcPts val="3219"/>
                </a:lnSpc>
                <a:buFont typeface="Arial"/>
                <a:buChar char="⚬"/>
              </a:pPr>
              <a:r>
                <a:rPr lang="en-US" sz="2299">
                  <a:solidFill>
                    <a:srgbClr val="000000"/>
                  </a:solidFill>
                  <a:latin typeface="Alatsi"/>
                </a:rPr>
                <a:t>Precision: 0.7187335092348285  </a:t>
              </a:r>
            </a:p>
            <a:p>
              <a:pPr algn="l" marL="993135" indent="-331045" lvl="2">
                <a:lnSpc>
                  <a:spcPts val="3219"/>
                </a:lnSpc>
                <a:buFont typeface="Arial"/>
                <a:buChar char="⚬"/>
              </a:pPr>
              <a:r>
                <a:rPr lang="en-US" sz="2299">
                  <a:solidFill>
                    <a:srgbClr val="000000"/>
                  </a:solidFill>
                  <a:latin typeface="Alatsi"/>
                </a:rPr>
                <a:t>Recall: 0.7480091533180778 </a:t>
              </a:r>
            </a:p>
            <a:p>
              <a:pPr algn="l">
                <a:lnSpc>
                  <a:spcPts val="3219"/>
                </a:lnSpc>
              </a:pPr>
            </a:p>
            <a:p>
              <a:pPr algn="l">
                <a:lnSpc>
                  <a:spcPts val="3219"/>
                </a:lnSpc>
              </a:pPr>
            </a:p>
          </p:txBody>
        </p:sp>
      </p:grpSp>
      <p:grpSp>
        <p:nvGrpSpPr>
          <p:cNvPr name="Group 5" id="5"/>
          <p:cNvGrpSpPr/>
          <p:nvPr/>
        </p:nvGrpSpPr>
        <p:grpSpPr>
          <a:xfrm rot="0">
            <a:off x="8866350" y="3083494"/>
            <a:ext cx="8931967" cy="5605419"/>
            <a:chOff x="0" y="0"/>
            <a:chExt cx="4261085" cy="2674121"/>
          </a:xfrm>
        </p:grpSpPr>
        <p:sp>
          <p:nvSpPr>
            <p:cNvPr name="Freeform 6" id="6"/>
            <p:cNvSpPr/>
            <p:nvPr/>
          </p:nvSpPr>
          <p:spPr>
            <a:xfrm flipH="false" flipV="false" rot="0">
              <a:off x="0" y="0"/>
              <a:ext cx="4261084" cy="2674121"/>
            </a:xfrm>
            <a:custGeom>
              <a:avLst/>
              <a:gdLst/>
              <a:ahLst/>
              <a:cxnLst/>
              <a:rect r="r" b="b" t="t" l="l"/>
              <a:pathLst>
                <a:path h="2674121" w="4261084">
                  <a:moveTo>
                    <a:pt x="44205" y="0"/>
                  </a:moveTo>
                  <a:lnTo>
                    <a:pt x="4216879" y="0"/>
                  </a:lnTo>
                  <a:cubicBezTo>
                    <a:pt x="4241293" y="0"/>
                    <a:pt x="4261084" y="19791"/>
                    <a:pt x="4261084" y="44205"/>
                  </a:cubicBezTo>
                  <a:lnTo>
                    <a:pt x="4261084" y="2629916"/>
                  </a:lnTo>
                  <a:cubicBezTo>
                    <a:pt x="4261084" y="2641640"/>
                    <a:pt x="4256427" y="2652884"/>
                    <a:pt x="4248137" y="2661174"/>
                  </a:cubicBezTo>
                  <a:cubicBezTo>
                    <a:pt x="4239847" y="2669464"/>
                    <a:pt x="4228604" y="2674121"/>
                    <a:pt x="4216879" y="2674121"/>
                  </a:cubicBezTo>
                  <a:lnTo>
                    <a:pt x="44205" y="2674121"/>
                  </a:lnTo>
                  <a:cubicBezTo>
                    <a:pt x="32481" y="2674121"/>
                    <a:pt x="21237" y="2669464"/>
                    <a:pt x="12947" y="2661174"/>
                  </a:cubicBezTo>
                  <a:cubicBezTo>
                    <a:pt x="4657" y="2652884"/>
                    <a:pt x="0" y="2641640"/>
                    <a:pt x="0" y="2629916"/>
                  </a:cubicBezTo>
                  <a:lnTo>
                    <a:pt x="0" y="44205"/>
                  </a:lnTo>
                  <a:cubicBezTo>
                    <a:pt x="0" y="32481"/>
                    <a:pt x="4657" y="21237"/>
                    <a:pt x="12947" y="12947"/>
                  </a:cubicBezTo>
                  <a:cubicBezTo>
                    <a:pt x="21237" y="4657"/>
                    <a:pt x="32481" y="0"/>
                    <a:pt x="44205" y="0"/>
                  </a:cubicBezTo>
                  <a:close/>
                </a:path>
              </a:pathLst>
            </a:custGeom>
            <a:solidFill>
              <a:srgbClr val="CDDCE9"/>
            </a:solidFill>
          </p:spPr>
        </p:sp>
        <p:sp>
          <p:nvSpPr>
            <p:cNvPr name="TextBox 7" id="7"/>
            <p:cNvSpPr txBox="true"/>
            <p:nvPr/>
          </p:nvSpPr>
          <p:spPr>
            <a:xfrm>
              <a:off x="0" y="-57150"/>
              <a:ext cx="4261085" cy="2731271"/>
            </a:xfrm>
            <a:prstGeom prst="rect">
              <a:avLst/>
            </a:prstGeom>
          </p:spPr>
          <p:txBody>
            <a:bodyPr anchor="ctr" rtlCol="false" tIns="50800" lIns="50800" bIns="50800" rIns="50800"/>
            <a:lstStyle/>
            <a:p>
              <a:pPr algn="l" marL="582925" indent="-291463" lvl="1">
                <a:lnSpc>
                  <a:spcPts val="3779"/>
                </a:lnSpc>
                <a:buFont typeface="Arial"/>
                <a:buChar char="•"/>
              </a:pPr>
              <a:r>
                <a:rPr lang="en-US" sz="2699">
                  <a:solidFill>
                    <a:srgbClr val="000000"/>
                  </a:solidFill>
                  <a:latin typeface="Alatsi"/>
                </a:rPr>
                <a:t>Multi Nominal Naive Bayes with applying grouping on features with continuous variables from sklearn: </a:t>
              </a:r>
            </a:p>
            <a:p>
              <a:pPr algn="l">
                <a:lnSpc>
                  <a:spcPts val="3219"/>
                </a:lnSpc>
              </a:pPr>
            </a:p>
            <a:p>
              <a:pPr algn="l" marL="993135" indent="-331045" lvl="2">
                <a:lnSpc>
                  <a:spcPts val="3219"/>
                </a:lnSpc>
                <a:buFont typeface="Arial"/>
                <a:buChar char="⚬"/>
              </a:pPr>
              <a:r>
                <a:rPr lang="en-US" sz="2299">
                  <a:solidFill>
                    <a:srgbClr val="000000"/>
                  </a:solidFill>
                  <a:latin typeface="Alatsi"/>
                </a:rPr>
                <a:t>Balanced Accuracy: 0.8741034831339871  </a:t>
              </a:r>
            </a:p>
            <a:p>
              <a:pPr algn="l" marL="993135" indent="-331045" lvl="2">
                <a:lnSpc>
                  <a:spcPts val="3219"/>
                </a:lnSpc>
                <a:buFont typeface="Arial"/>
                <a:buChar char="⚬"/>
              </a:pPr>
              <a:r>
                <a:rPr lang="en-US" sz="2299">
                  <a:solidFill>
                    <a:srgbClr val="000000"/>
                  </a:solidFill>
                  <a:latin typeface="Alatsi"/>
                </a:rPr>
                <a:t>Training Accuracy: 0.7691493329162807  </a:t>
              </a:r>
            </a:p>
            <a:p>
              <a:pPr algn="l" marL="993135" indent="-331045" lvl="2">
                <a:lnSpc>
                  <a:spcPts val="3219"/>
                </a:lnSpc>
                <a:buFont typeface="Arial"/>
                <a:buChar char="⚬"/>
              </a:pPr>
              <a:r>
                <a:rPr lang="en-US" sz="2299">
                  <a:solidFill>
                    <a:srgbClr val="000000"/>
                  </a:solidFill>
                  <a:latin typeface="Alatsi"/>
                </a:rPr>
                <a:t>Testing Accuracy: 0.7649034093153716  </a:t>
              </a:r>
            </a:p>
            <a:p>
              <a:pPr algn="l" marL="993135" indent="-331045" lvl="2">
                <a:lnSpc>
                  <a:spcPts val="3219"/>
                </a:lnSpc>
                <a:buFont typeface="Arial"/>
                <a:buChar char="⚬"/>
              </a:pPr>
              <a:r>
                <a:rPr lang="en-US" sz="2299">
                  <a:solidFill>
                    <a:srgbClr val="000000"/>
                  </a:solidFill>
                  <a:latin typeface="Alatsi"/>
                </a:rPr>
                <a:t>Validation Accuracy: 0.7636302391607719  </a:t>
              </a:r>
            </a:p>
            <a:p>
              <a:pPr algn="l" marL="993135" indent="-331045" lvl="2">
                <a:lnSpc>
                  <a:spcPts val="3219"/>
                </a:lnSpc>
                <a:buFont typeface="Arial"/>
                <a:buChar char="⚬"/>
              </a:pPr>
              <a:r>
                <a:rPr lang="en-US" sz="2299">
                  <a:solidFill>
                    <a:srgbClr val="000000"/>
                  </a:solidFill>
                  <a:latin typeface="Alatsi"/>
                </a:rPr>
                <a:t>F1 Score: 0.7330791657322269  </a:t>
              </a:r>
            </a:p>
            <a:p>
              <a:pPr algn="l" marL="993135" indent="-331045" lvl="2">
                <a:lnSpc>
                  <a:spcPts val="3219"/>
                </a:lnSpc>
                <a:buFont typeface="Arial"/>
                <a:buChar char="⚬"/>
              </a:pPr>
              <a:r>
                <a:rPr lang="en-US" sz="2299">
                  <a:solidFill>
                    <a:srgbClr val="000000"/>
                  </a:solidFill>
                  <a:latin typeface="Alatsi"/>
                </a:rPr>
                <a:t>Precision: 0.7187335092348285  </a:t>
              </a:r>
            </a:p>
            <a:p>
              <a:pPr algn="l" marL="993135" indent="-331045" lvl="2">
                <a:lnSpc>
                  <a:spcPts val="3219"/>
                </a:lnSpc>
                <a:buFont typeface="Arial"/>
                <a:buChar char="⚬"/>
              </a:pPr>
              <a:r>
                <a:rPr lang="en-US" sz="2299">
                  <a:solidFill>
                    <a:srgbClr val="000000"/>
                  </a:solidFill>
                  <a:latin typeface="Alatsi"/>
                </a:rPr>
                <a:t>Recall: 0.7480091533180778 </a:t>
              </a:r>
            </a:p>
            <a:p>
              <a:pPr algn="l">
                <a:lnSpc>
                  <a:spcPts val="3219"/>
                </a:lnSpc>
              </a:pPr>
            </a:p>
            <a:p>
              <a:pPr algn="ctr">
                <a:lnSpc>
                  <a:spcPts val="3219"/>
                </a:lnSpc>
              </a:pPr>
            </a:p>
          </p:txBody>
        </p:sp>
      </p:grpSp>
      <p:sp>
        <p:nvSpPr>
          <p:cNvPr name="TextBox 8" id="8"/>
          <p:cNvSpPr txBox="true"/>
          <p:nvPr/>
        </p:nvSpPr>
        <p:spPr>
          <a:xfrm rot="0">
            <a:off x="4817448" y="536621"/>
            <a:ext cx="7455218"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Alatsi"/>
              </a:rPr>
              <a:t>NB from sklearn</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36</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3039456"/>
            <a:ext cx="14705320" cy="44372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This study and its findings will help the airline companies to identify the gaps on their service quality and to improve it in future by segregating the important factors. It will mainly help in finding out what are the areas of improvement should be considered and what not in order to increase the customer satisfaction.</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 University | 2024</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MOTIVATION</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755542" y="3315360"/>
            <a:ext cx="8115300" cy="5140275"/>
            <a:chOff x="0" y="0"/>
            <a:chExt cx="2965984" cy="1878670"/>
          </a:xfrm>
        </p:grpSpPr>
        <p:sp>
          <p:nvSpPr>
            <p:cNvPr name="Freeform 3" id="3"/>
            <p:cNvSpPr/>
            <p:nvPr/>
          </p:nvSpPr>
          <p:spPr>
            <a:xfrm flipH="false" flipV="false" rot="0">
              <a:off x="0" y="0"/>
              <a:ext cx="2965984" cy="1878670"/>
            </a:xfrm>
            <a:custGeom>
              <a:avLst/>
              <a:gdLst/>
              <a:ahLst/>
              <a:cxnLst/>
              <a:rect r="r" b="b" t="t" l="l"/>
              <a:pathLst>
                <a:path h="1878670" w="2965984">
                  <a:moveTo>
                    <a:pt x="48654" y="0"/>
                  </a:moveTo>
                  <a:lnTo>
                    <a:pt x="2917331" y="0"/>
                  </a:lnTo>
                  <a:cubicBezTo>
                    <a:pt x="2944201" y="0"/>
                    <a:pt x="2965984" y="21783"/>
                    <a:pt x="2965984" y="48654"/>
                  </a:cubicBezTo>
                  <a:lnTo>
                    <a:pt x="2965984" y="1830017"/>
                  </a:lnTo>
                  <a:cubicBezTo>
                    <a:pt x="2965984" y="1856887"/>
                    <a:pt x="2944201" y="1878670"/>
                    <a:pt x="2917331" y="1878670"/>
                  </a:cubicBezTo>
                  <a:lnTo>
                    <a:pt x="48654" y="1878670"/>
                  </a:lnTo>
                  <a:cubicBezTo>
                    <a:pt x="21783" y="1878670"/>
                    <a:pt x="0" y="1856887"/>
                    <a:pt x="0" y="1830017"/>
                  </a:cubicBezTo>
                  <a:lnTo>
                    <a:pt x="0" y="48654"/>
                  </a:lnTo>
                  <a:cubicBezTo>
                    <a:pt x="0" y="21783"/>
                    <a:pt x="21783" y="0"/>
                    <a:pt x="48654" y="0"/>
                  </a:cubicBezTo>
                  <a:close/>
                </a:path>
              </a:pathLst>
            </a:custGeom>
            <a:solidFill>
              <a:srgbClr val="E9C7C6"/>
            </a:solidFill>
          </p:spPr>
        </p:sp>
        <p:sp>
          <p:nvSpPr>
            <p:cNvPr name="TextBox 4" id="4"/>
            <p:cNvSpPr txBox="true"/>
            <p:nvPr/>
          </p:nvSpPr>
          <p:spPr>
            <a:xfrm>
              <a:off x="0" y="-47625"/>
              <a:ext cx="2965984" cy="1926295"/>
            </a:xfrm>
            <a:prstGeom prst="rect">
              <a:avLst/>
            </a:prstGeom>
          </p:spPr>
          <p:txBody>
            <a:bodyPr anchor="ctr" rtlCol="false" tIns="50800" lIns="50800" bIns="50800" rIns="50800"/>
            <a:lstStyle/>
            <a:p>
              <a:pPr algn="l" marL="539746" indent="-269873" lvl="1">
                <a:lnSpc>
                  <a:spcPts val="3499"/>
                </a:lnSpc>
                <a:buFont typeface="Arial"/>
                <a:buChar char="•"/>
              </a:pPr>
              <a:r>
                <a:rPr lang="en-US" sz="2499">
                  <a:solidFill>
                    <a:srgbClr val="000000"/>
                  </a:solidFill>
                  <a:latin typeface="Alatsi"/>
                </a:rPr>
                <a:t>Multi Nominal Naive Bayes without applying grouping on features with continuous variables from scratch using map reduce: </a:t>
              </a:r>
            </a:p>
            <a:p>
              <a:pPr algn="l">
                <a:lnSpc>
                  <a:spcPts val="3219"/>
                </a:lnSpc>
              </a:pPr>
            </a:p>
            <a:p>
              <a:pPr algn="l" marL="993135" indent="-331045" lvl="2">
                <a:lnSpc>
                  <a:spcPts val="3219"/>
                </a:lnSpc>
                <a:buFont typeface="Arial"/>
                <a:buChar char="⚬"/>
              </a:pPr>
              <a:r>
                <a:rPr lang="en-US" sz="2299">
                  <a:solidFill>
                    <a:srgbClr val="000000"/>
                  </a:solidFill>
                  <a:latin typeface="Alatsi"/>
                </a:rPr>
                <a:t>Balanced Accuracy: 0.7650422898817919  </a:t>
              </a:r>
            </a:p>
            <a:p>
              <a:pPr algn="l" marL="993135" indent="-331045" lvl="2">
                <a:lnSpc>
                  <a:spcPts val="3219"/>
                </a:lnSpc>
                <a:buFont typeface="Arial"/>
                <a:buChar char="⚬"/>
              </a:pPr>
              <a:r>
                <a:rPr lang="en-US" sz="2299">
                  <a:solidFill>
                    <a:srgbClr val="000000"/>
                  </a:solidFill>
                  <a:latin typeface="Alatsi"/>
                </a:rPr>
                <a:t>Training Accuracy: 0.8885220973206036  </a:t>
              </a:r>
            </a:p>
            <a:p>
              <a:pPr algn="l" marL="993135" indent="-331045" lvl="2">
                <a:lnSpc>
                  <a:spcPts val="3219"/>
                </a:lnSpc>
                <a:buFont typeface="Arial"/>
                <a:buChar char="⚬"/>
              </a:pPr>
              <a:r>
                <a:rPr lang="en-US" sz="2299">
                  <a:solidFill>
                    <a:srgbClr val="000000"/>
                  </a:solidFill>
                  <a:latin typeface="Alatsi"/>
                </a:rPr>
                <a:t>Testing Accuracy: 0.7626516019436653  </a:t>
              </a:r>
            </a:p>
            <a:p>
              <a:pPr algn="l" marL="993135" indent="-331045" lvl="2">
                <a:lnSpc>
                  <a:spcPts val="3219"/>
                </a:lnSpc>
                <a:buFont typeface="Arial"/>
                <a:buChar char="⚬"/>
              </a:pPr>
              <a:r>
                <a:rPr lang="en-US" sz="2299">
                  <a:solidFill>
                    <a:srgbClr val="000000"/>
                  </a:solidFill>
                  <a:latin typeface="Alatsi"/>
                </a:rPr>
                <a:t>f1_score: 0.7399809573271012  </a:t>
              </a:r>
            </a:p>
            <a:p>
              <a:pPr algn="l" marL="993135" indent="-331045" lvl="2">
                <a:lnSpc>
                  <a:spcPts val="3219"/>
                </a:lnSpc>
                <a:buFont typeface="Arial"/>
                <a:buChar char="⚬"/>
              </a:pPr>
              <a:r>
                <a:rPr lang="en-US" sz="2299">
                  <a:solidFill>
                    <a:srgbClr val="000000"/>
                  </a:solidFill>
                  <a:latin typeface="Alatsi"/>
                </a:rPr>
                <a:t>precision: 0.7018307199737296  </a:t>
              </a:r>
            </a:p>
            <a:p>
              <a:pPr algn="l" marL="993135" indent="-331045" lvl="2">
                <a:lnSpc>
                  <a:spcPts val="3219"/>
                </a:lnSpc>
                <a:buFont typeface="Arial"/>
                <a:buChar char="⚬"/>
              </a:pPr>
              <a:r>
                <a:rPr lang="en-US" sz="2299">
                  <a:solidFill>
                    <a:srgbClr val="000000"/>
                  </a:solidFill>
                  <a:latin typeface="Alatsi"/>
                </a:rPr>
                <a:t>recall: 0.7825171624713959 </a:t>
              </a:r>
            </a:p>
            <a:p>
              <a:pPr algn="l">
                <a:lnSpc>
                  <a:spcPts val="3219"/>
                </a:lnSpc>
              </a:pPr>
            </a:p>
          </p:txBody>
        </p:sp>
      </p:grpSp>
      <p:grpSp>
        <p:nvGrpSpPr>
          <p:cNvPr name="Group 5" id="5"/>
          <p:cNvGrpSpPr/>
          <p:nvPr/>
        </p:nvGrpSpPr>
        <p:grpSpPr>
          <a:xfrm rot="0">
            <a:off x="9144000" y="3315360"/>
            <a:ext cx="7857188" cy="5095148"/>
            <a:chOff x="0" y="0"/>
            <a:chExt cx="3748350" cy="2430691"/>
          </a:xfrm>
        </p:grpSpPr>
        <p:sp>
          <p:nvSpPr>
            <p:cNvPr name="Freeform 6" id="6"/>
            <p:cNvSpPr/>
            <p:nvPr/>
          </p:nvSpPr>
          <p:spPr>
            <a:xfrm flipH="false" flipV="false" rot="0">
              <a:off x="0" y="0"/>
              <a:ext cx="3748350" cy="2430691"/>
            </a:xfrm>
            <a:custGeom>
              <a:avLst/>
              <a:gdLst/>
              <a:ahLst/>
              <a:cxnLst/>
              <a:rect r="r" b="b" t="t" l="l"/>
              <a:pathLst>
                <a:path h="2430691" w="3748350">
                  <a:moveTo>
                    <a:pt x="50252" y="0"/>
                  </a:moveTo>
                  <a:lnTo>
                    <a:pt x="3698098" y="0"/>
                  </a:lnTo>
                  <a:cubicBezTo>
                    <a:pt x="3711426" y="0"/>
                    <a:pt x="3724208" y="5294"/>
                    <a:pt x="3733632" y="14718"/>
                  </a:cubicBezTo>
                  <a:cubicBezTo>
                    <a:pt x="3743056" y="24142"/>
                    <a:pt x="3748350" y="36924"/>
                    <a:pt x="3748350" y="50252"/>
                  </a:cubicBezTo>
                  <a:lnTo>
                    <a:pt x="3748350" y="2380439"/>
                  </a:lnTo>
                  <a:cubicBezTo>
                    <a:pt x="3748350" y="2408193"/>
                    <a:pt x="3725852" y="2430691"/>
                    <a:pt x="3698098" y="2430691"/>
                  </a:cubicBezTo>
                  <a:lnTo>
                    <a:pt x="50252" y="2430691"/>
                  </a:lnTo>
                  <a:cubicBezTo>
                    <a:pt x="36924" y="2430691"/>
                    <a:pt x="24142" y="2425397"/>
                    <a:pt x="14718" y="2415973"/>
                  </a:cubicBezTo>
                  <a:cubicBezTo>
                    <a:pt x="5294" y="2406549"/>
                    <a:pt x="0" y="2393767"/>
                    <a:pt x="0" y="2380439"/>
                  </a:cubicBezTo>
                  <a:lnTo>
                    <a:pt x="0" y="50252"/>
                  </a:lnTo>
                  <a:cubicBezTo>
                    <a:pt x="0" y="36924"/>
                    <a:pt x="5294" y="24142"/>
                    <a:pt x="14718" y="14718"/>
                  </a:cubicBezTo>
                  <a:cubicBezTo>
                    <a:pt x="24142" y="5294"/>
                    <a:pt x="36924" y="0"/>
                    <a:pt x="50252" y="0"/>
                  </a:cubicBezTo>
                  <a:close/>
                </a:path>
              </a:pathLst>
            </a:custGeom>
            <a:solidFill>
              <a:srgbClr val="CDDCE9"/>
            </a:solidFill>
          </p:spPr>
        </p:sp>
        <p:sp>
          <p:nvSpPr>
            <p:cNvPr name="TextBox 7" id="7"/>
            <p:cNvSpPr txBox="true"/>
            <p:nvPr/>
          </p:nvSpPr>
          <p:spPr>
            <a:xfrm>
              <a:off x="0" y="-47625"/>
              <a:ext cx="3748350" cy="2478316"/>
            </a:xfrm>
            <a:prstGeom prst="rect">
              <a:avLst/>
            </a:prstGeom>
          </p:spPr>
          <p:txBody>
            <a:bodyPr anchor="ctr" rtlCol="false" tIns="50800" lIns="50800" bIns="50800" rIns="50800"/>
            <a:lstStyle/>
            <a:p>
              <a:pPr algn="l" marL="539746" indent="-269873" lvl="1">
                <a:lnSpc>
                  <a:spcPts val="3499"/>
                </a:lnSpc>
                <a:buFont typeface="Arial"/>
                <a:buChar char="•"/>
              </a:pPr>
              <a:r>
                <a:rPr lang="en-US" sz="2499">
                  <a:solidFill>
                    <a:srgbClr val="000000"/>
                  </a:solidFill>
                  <a:latin typeface="Alatsi"/>
                </a:rPr>
                <a:t>Multi Nominal Naive Bayes with applying grouping on features with continuous variables from scratch using map reduce: </a:t>
              </a:r>
            </a:p>
            <a:p>
              <a:pPr algn="l">
                <a:lnSpc>
                  <a:spcPts val="3219"/>
                </a:lnSpc>
              </a:pPr>
            </a:p>
            <a:p>
              <a:pPr algn="l" marL="496567" indent="-248284" lvl="1">
                <a:lnSpc>
                  <a:spcPts val="3219"/>
                </a:lnSpc>
                <a:buFont typeface="Arial"/>
                <a:buChar char="•"/>
              </a:pPr>
              <a:r>
                <a:rPr lang="en-US" sz="2299">
                  <a:solidFill>
                    <a:srgbClr val="000000"/>
                  </a:solidFill>
                  <a:latin typeface="Alatsi"/>
                </a:rPr>
                <a:t>Balanced Accuracy: 0.7611859775085901  </a:t>
              </a:r>
            </a:p>
            <a:p>
              <a:pPr algn="l" marL="496567" indent="-248284" lvl="1">
                <a:lnSpc>
                  <a:spcPts val="3219"/>
                </a:lnSpc>
                <a:buFont typeface="Arial"/>
                <a:buChar char="•"/>
              </a:pPr>
              <a:r>
                <a:rPr lang="en-US" sz="2299">
                  <a:solidFill>
                    <a:srgbClr val="000000"/>
                  </a:solidFill>
                  <a:latin typeface="Alatsi"/>
                </a:rPr>
                <a:t>Training Accuracy: 0.9015629812134278  </a:t>
              </a:r>
            </a:p>
            <a:p>
              <a:pPr algn="l" marL="496567" indent="-248284" lvl="1">
                <a:lnSpc>
                  <a:spcPts val="3219"/>
                </a:lnSpc>
                <a:buFont typeface="Arial"/>
                <a:buChar char="•"/>
              </a:pPr>
              <a:r>
                <a:rPr lang="en-US" sz="2299">
                  <a:solidFill>
                    <a:srgbClr val="000000"/>
                  </a:solidFill>
                  <a:latin typeface="Alatsi"/>
                </a:rPr>
                <a:t>Testing Accuracy: 0.7623750641962628  </a:t>
              </a:r>
            </a:p>
            <a:p>
              <a:pPr algn="l" marL="496567" indent="-248284" lvl="1">
                <a:lnSpc>
                  <a:spcPts val="3219"/>
                </a:lnSpc>
                <a:buFont typeface="Arial"/>
                <a:buChar char="•"/>
              </a:pPr>
              <a:r>
                <a:rPr lang="en-US" sz="2299">
                  <a:solidFill>
                    <a:srgbClr val="000000"/>
                  </a:solidFill>
                  <a:latin typeface="Alatsi"/>
                </a:rPr>
                <a:t>f1_score: 0.7321547846996482  </a:t>
              </a:r>
            </a:p>
            <a:p>
              <a:pPr algn="l" marL="496567" indent="-248284" lvl="1">
                <a:lnSpc>
                  <a:spcPts val="3219"/>
                </a:lnSpc>
                <a:buFont typeface="Arial"/>
                <a:buChar char="•"/>
              </a:pPr>
              <a:r>
                <a:rPr lang="en-US" sz="2299">
                  <a:solidFill>
                    <a:srgbClr val="000000"/>
                  </a:solidFill>
                  <a:latin typeface="Alatsi"/>
                </a:rPr>
                <a:t>precision: 0.7128858827610128  </a:t>
              </a:r>
            </a:p>
            <a:p>
              <a:pPr algn="l" marL="496567" indent="-248284" lvl="1">
                <a:lnSpc>
                  <a:spcPts val="3219"/>
                </a:lnSpc>
                <a:buFont typeface="Arial"/>
                <a:buChar char="•"/>
              </a:pPr>
              <a:r>
                <a:rPr lang="en-US" sz="2299">
                  <a:solidFill>
                    <a:srgbClr val="000000"/>
                  </a:solidFill>
                  <a:latin typeface="Alatsi"/>
                </a:rPr>
                <a:t>recall: 0.7524942791762014 </a:t>
              </a:r>
            </a:p>
            <a:p>
              <a:pPr algn="ctr">
                <a:lnSpc>
                  <a:spcPts val="3219"/>
                </a:lnSpc>
              </a:pPr>
            </a:p>
          </p:txBody>
        </p:sp>
      </p:grpSp>
      <p:sp>
        <p:nvSpPr>
          <p:cNvPr name="TextBox 8" id="8"/>
          <p:cNvSpPr txBox="true"/>
          <p:nvPr/>
        </p:nvSpPr>
        <p:spPr>
          <a:xfrm rot="0">
            <a:off x="5051366" y="866775"/>
            <a:ext cx="7114104"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Alatsi"/>
              </a:rPr>
              <a:t>Map Reduce NB</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37</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696688" y="-19209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38</a:t>
              </a:r>
            </a:p>
          </p:txBody>
        </p:sp>
      </p:grpSp>
      <p:sp>
        <p:nvSpPr>
          <p:cNvPr name="Freeform 7" id="7"/>
          <p:cNvSpPr/>
          <p:nvPr/>
        </p:nvSpPr>
        <p:spPr>
          <a:xfrm flipH="false" flipV="false" rot="0">
            <a:off x="198971" y="1921205"/>
            <a:ext cx="8656362" cy="3949465"/>
          </a:xfrm>
          <a:custGeom>
            <a:avLst/>
            <a:gdLst/>
            <a:ahLst/>
            <a:cxnLst/>
            <a:rect r="r" b="b" t="t" l="l"/>
            <a:pathLst>
              <a:path h="3949465" w="8656362">
                <a:moveTo>
                  <a:pt x="0" y="0"/>
                </a:moveTo>
                <a:lnTo>
                  <a:pt x="8656363" y="0"/>
                </a:lnTo>
                <a:lnTo>
                  <a:pt x="8656363" y="3949465"/>
                </a:lnTo>
                <a:lnTo>
                  <a:pt x="0" y="3949465"/>
                </a:lnTo>
                <a:lnTo>
                  <a:pt x="0" y="0"/>
                </a:lnTo>
                <a:close/>
              </a:path>
            </a:pathLst>
          </a:custGeom>
          <a:blipFill>
            <a:blip r:embed="rId2"/>
            <a:stretch>
              <a:fillRect l="0" t="0" r="0" b="0"/>
            </a:stretch>
          </a:blipFill>
        </p:spPr>
      </p:sp>
      <p:sp>
        <p:nvSpPr>
          <p:cNvPr name="Freeform 8" id="8"/>
          <p:cNvSpPr/>
          <p:nvPr/>
        </p:nvSpPr>
        <p:spPr>
          <a:xfrm flipH="false" flipV="false" rot="0">
            <a:off x="9103898" y="1921205"/>
            <a:ext cx="8617015" cy="3949465"/>
          </a:xfrm>
          <a:custGeom>
            <a:avLst/>
            <a:gdLst/>
            <a:ahLst/>
            <a:cxnLst/>
            <a:rect r="r" b="b" t="t" l="l"/>
            <a:pathLst>
              <a:path h="3949465" w="8617015">
                <a:moveTo>
                  <a:pt x="0" y="0"/>
                </a:moveTo>
                <a:lnTo>
                  <a:pt x="8617016" y="0"/>
                </a:lnTo>
                <a:lnTo>
                  <a:pt x="8617016" y="3949465"/>
                </a:lnTo>
                <a:lnTo>
                  <a:pt x="0" y="3949465"/>
                </a:lnTo>
                <a:lnTo>
                  <a:pt x="0" y="0"/>
                </a:lnTo>
                <a:close/>
              </a:path>
            </a:pathLst>
          </a:custGeom>
          <a:blipFill>
            <a:blip r:embed="rId3"/>
            <a:stretch>
              <a:fillRect l="0" t="0" r="0" b="0"/>
            </a:stretch>
          </a:blipFill>
        </p:spPr>
      </p:sp>
      <p:sp>
        <p:nvSpPr>
          <p:cNvPr name="Freeform 9" id="9"/>
          <p:cNvSpPr/>
          <p:nvPr/>
        </p:nvSpPr>
        <p:spPr>
          <a:xfrm flipH="false" flipV="false" rot="0">
            <a:off x="4527152" y="5870670"/>
            <a:ext cx="9153492" cy="4209653"/>
          </a:xfrm>
          <a:custGeom>
            <a:avLst/>
            <a:gdLst/>
            <a:ahLst/>
            <a:cxnLst/>
            <a:rect r="r" b="b" t="t" l="l"/>
            <a:pathLst>
              <a:path h="4209653" w="9153492">
                <a:moveTo>
                  <a:pt x="0" y="0"/>
                </a:moveTo>
                <a:lnTo>
                  <a:pt x="9153492" y="0"/>
                </a:lnTo>
                <a:lnTo>
                  <a:pt x="9153492" y="4209653"/>
                </a:lnTo>
                <a:lnTo>
                  <a:pt x="0" y="4209653"/>
                </a:lnTo>
                <a:lnTo>
                  <a:pt x="0" y="0"/>
                </a:lnTo>
                <a:close/>
              </a:path>
            </a:pathLst>
          </a:custGeom>
          <a:blipFill>
            <a:blip r:embed="rId4"/>
            <a:stretch>
              <a:fillRect l="0" t="0" r="0" b="0"/>
            </a:stretch>
          </a:blipFill>
        </p:spPr>
      </p:sp>
      <p:sp>
        <p:nvSpPr>
          <p:cNvPr name="TextBox 10" id="10"/>
          <p:cNvSpPr txBox="true"/>
          <p:nvPr/>
        </p:nvSpPr>
        <p:spPr>
          <a:xfrm rot="0">
            <a:off x="6968343" y="-161925"/>
            <a:ext cx="2650331"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Alatsi"/>
              </a:rPr>
              <a:t>Azure</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685526" y="866775"/>
            <a:ext cx="8916948"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Alatsi"/>
              </a:rPr>
              <a:t>Unsuccessful trials </a:t>
            </a:r>
          </a:p>
        </p:txBody>
      </p:sp>
      <p:sp>
        <p:nvSpPr>
          <p:cNvPr name="TextBox 3" id="3"/>
          <p:cNvSpPr txBox="true"/>
          <p:nvPr/>
        </p:nvSpPr>
        <p:spPr>
          <a:xfrm rot="0">
            <a:off x="796989" y="3964135"/>
            <a:ext cx="17691232" cy="1780540"/>
          </a:xfrm>
          <a:prstGeom prst="rect">
            <a:avLst/>
          </a:prstGeom>
        </p:spPr>
        <p:txBody>
          <a:bodyPr anchor="t" rtlCol="false" tIns="0" lIns="0" bIns="0" rIns="0">
            <a:spAutoFit/>
          </a:bodyPr>
          <a:lstStyle/>
          <a:p>
            <a:pPr algn="l">
              <a:lnSpc>
                <a:spcPts val="4759"/>
              </a:lnSpc>
            </a:pPr>
            <a:r>
              <a:rPr lang="en-US" sz="3399">
                <a:solidFill>
                  <a:srgbClr val="000000"/>
                </a:solidFill>
                <a:latin typeface="Alatsi"/>
              </a:rPr>
              <a:t>Implementing Naive Bayes with map reduce without spark worked well but with spark we calculated classes prior probabilities and applied training but encountered an error while applying predictions so we couldn’t create the metrics </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870650" y="866775"/>
            <a:ext cx="14546699"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Alatsi"/>
              </a:rPr>
              <a:t>Enhancements and future work</a:t>
            </a:r>
          </a:p>
        </p:txBody>
      </p:sp>
      <p:sp>
        <p:nvSpPr>
          <p:cNvPr name="TextBox 3" id="3"/>
          <p:cNvSpPr txBox="true"/>
          <p:nvPr/>
        </p:nvSpPr>
        <p:spPr>
          <a:xfrm rot="0">
            <a:off x="298384" y="3310532"/>
            <a:ext cx="17691232"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Alatsi"/>
              </a:rPr>
              <a:t>Apply different clustering algorithms </a:t>
            </a:r>
          </a:p>
          <a:p>
            <a:pPr algn="l" marL="734059" indent="-367030" lvl="1">
              <a:lnSpc>
                <a:spcPts val="4759"/>
              </a:lnSpc>
              <a:buFont typeface="Arial"/>
              <a:buChar char="•"/>
            </a:pPr>
            <a:r>
              <a:rPr lang="en-US" sz="3399">
                <a:solidFill>
                  <a:srgbClr val="000000"/>
                </a:solidFill>
                <a:latin typeface="Alatsi"/>
              </a:rPr>
              <a:t>Apply map reduce with spark on different classification and clustering algorithms </a:t>
            </a:r>
          </a:p>
          <a:p>
            <a:pPr algn="l" marL="734059" indent="-367030" lvl="1">
              <a:lnSpc>
                <a:spcPts val="4759"/>
              </a:lnSpc>
              <a:buFont typeface="Arial"/>
              <a:buChar char="•"/>
            </a:pPr>
            <a:r>
              <a:rPr lang="en-US" sz="3399">
                <a:solidFill>
                  <a:srgbClr val="000000"/>
                </a:solidFill>
                <a:latin typeface="Alatsi"/>
              </a:rPr>
              <a:t>Apply grouping on features with continuous values with different number of groups </a:t>
            </a:r>
          </a:p>
          <a:p>
            <a:pPr algn="l">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 University | 2024</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PROJECT PIPELINE</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45395" y="4227366"/>
            <a:ext cx="17997211" cy="2147148"/>
          </a:xfrm>
          <a:custGeom>
            <a:avLst/>
            <a:gdLst/>
            <a:ahLst/>
            <a:cxnLst/>
            <a:rect r="r" b="b" t="t" l="l"/>
            <a:pathLst>
              <a:path h="2147148" w="17997211">
                <a:moveTo>
                  <a:pt x="0" y="0"/>
                </a:moveTo>
                <a:lnTo>
                  <a:pt x="17997210" y="0"/>
                </a:lnTo>
                <a:lnTo>
                  <a:pt x="17997210" y="2147148"/>
                </a:lnTo>
                <a:lnTo>
                  <a:pt x="0" y="2147148"/>
                </a:lnTo>
                <a:lnTo>
                  <a:pt x="0" y="0"/>
                </a:lnTo>
                <a:close/>
              </a:path>
            </a:pathLst>
          </a:custGeom>
          <a:blipFill>
            <a:blip r:embed="rId4"/>
            <a:stretch>
              <a:fillRect l="0" t="-3426" r="0" b="-2223"/>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3256856"/>
            <a:ext cx="14705320" cy="518019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Explore dataset size :</a:t>
            </a:r>
          </a:p>
          <a:p>
            <a:pPr algn="l">
              <a:lnSpc>
                <a:spcPts val="5852"/>
              </a:lnSpc>
            </a:pPr>
            <a:r>
              <a:rPr lang="en-US" sz="4180">
                <a:solidFill>
                  <a:srgbClr val="000000"/>
                </a:solidFill>
                <a:latin typeface="Alatsi Bold"/>
              </a:rPr>
              <a:t>     training: </a:t>
            </a:r>
            <a:r>
              <a:rPr lang="en-US" sz="4180">
                <a:solidFill>
                  <a:srgbClr val="000000"/>
                </a:solidFill>
                <a:latin typeface="Alatsi"/>
                <a:ea typeface="Alatsi"/>
              </a:rPr>
              <a:t>103904 rows × 25 columns.</a:t>
            </a:r>
          </a:p>
          <a:p>
            <a:pPr algn="l">
              <a:lnSpc>
                <a:spcPts val="5852"/>
              </a:lnSpc>
            </a:pPr>
            <a:r>
              <a:rPr lang="en-US" sz="4180">
                <a:solidFill>
                  <a:srgbClr val="000000"/>
                </a:solidFill>
                <a:latin typeface="Alatsi"/>
                <a:ea typeface="Alatsi"/>
              </a:rPr>
              <a:t>     testing: 25976 rows × 25 columns. </a:t>
            </a:r>
          </a:p>
          <a:p>
            <a:pPr algn="l">
              <a:lnSpc>
                <a:spcPts val="5852"/>
              </a:lnSpc>
            </a:pPr>
            <a:r>
              <a:rPr lang="en-US" sz="4180">
                <a:solidFill>
                  <a:srgbClr val="000000"/>
                </a:solidFill>
                <a:latin typeface="Alatsi Bold"/>
              </a:rPr>
              <a:t>(2) Explore unique values for each feature. </a:t>
            </a:r>
          </a:p>
          <a:p>
            <a:pPr algn="l">
              <a:lnSpc>
                <a:spcPts val="5852"/>
              </a:lnSpc>
            </a:pPr>
            <a:r>
              <a:rPr lang="en-US" sz="4180">
                <a:solidFill>
                  <a:srgbClr val="000000"/>
                </a:solidFill>
                <a:latin typeface="Alatsi Bold"/>
              </a:rPr>
              <a:t>(3) Remove nulls from dataset.</a:t>
            </a:r>
          </a:p>
          <a:p>
            <a:pPr algn="l">
              <a:lnSpc>
                <a:spcPts val="5852"/>
              </a:lnSpc>
            </a:pPr>
            <a:r>
              <a:rPr lang="en-US" sz="4180">
                <a:solidFill>
                  <a:srgbClr val="000000"/>
                </a:solidFill>
                <a:latin typeface="Alatsi Bold"/>
              </a:rPr>
              <a:t>(4) Remove unnecessary columns ==&gt; </a:t>
            </a:r>
            <a:r>
              <a:rPr lang="en-US" sz="4180">
                <a:solidFill>
                  <a:srgbClr val="000000"/>
                </a:solidFill>
                <a:latin typeface="Alatsi"/>
              </a:rPr>
              <a:t>id &amp; unnamed:0</a:t>
            </a:r>
          </a:p>
          <a:p>
            <a:pPr algn="l">
              <a:lnSpc>
                <a:spcPts val="5852"/>
              </a:lnSpc>
            </a:pPr>
            <a:r>
              <a:rPr lang="en-US" sz="4180">
                <a:solidFill>
                  <a:srgbClr val="000000"/>
                </a:solidFill>
                <a:latin typeface="Alatsi"/>
              </a:rPr>
              <a:t>(5) Check if there are duplicate rows</a:t>
            </a:r>
          </a:p>
        </p:txBody>
      </p:sp>
      <p:sp>
        <p:nvSpPr>
          <p:cNvPr name="TextBox 3" id="3"/>
          <p:cNvSpPr txBox="true"/>
          <p:nvPr/>
        </p:nvSpPr>
        <p:spPr>
          <a:xfrm rot="0">
            <a:off x="5709529" y="9377615"/>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 University | 2024</a:t>
            </a:r>
          </a:p>
        </p:txBody>
      </p:sp>
      <p:sp>
        <p:nvSpPr>
          <p:cNvPr name="AutoShape 4" id="4"/>
          <p:cNvSpPr/>
          <p:nvPr/>
        </p:nvSpPr>
        <p:spPr>
          <a:xfrm>
            <a:off x="-254016" y="9638600"/>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6752" y="9638600"/>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DATA PREPARATION</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3505" y="757171"/>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DATA PREPARATION</a:t>
            </a:r>
          </a:p>
        </p:txBody>
      </p:sp>
      <p:sp>
        <p:nvSpPr>
          <p:cNvPr name="TextBox 3" id="3"/>
          <p:cNvSpPr txBox="true"/>
          <p:nvPr/>
        </p:nvSpPr>
        <p:spPr>
          <a:xfrm rot="0">
            <a:off x="5709529" y="909620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Cairo</a:t>
            </a:r>
            <a:r>
              <a:rPr lang="en-US" sz="2700">
                <a:solidFill>
                  <a:srgbClr val="000000"/>
                </a:solidFill>
                <a:latin typeface="Alatsi Bold"/>
              </a:rPr>
              <a:t> University | 2024</a:t>
            </a:r>
          </a:p>
        </p:txBody>
      </p:sp>
      <p:grpSp>
        <p:nvGrpSpPr>
          <p:cNvPr name="Group 4" id="4"/>
          <p:cNvGrpSpPr/>
          <p:nvPr/>
        </p:nvGrpSpPr>
        <p:grpSpPr>
          <a:xfrm rot="0">
            <a:off x="583505" y="2998541"/>
            <a:ext cx="8202437" cy="5530685"/>
            <a:chOff x="0" y="0"/>
            <a:chExt cx="2160313" cy="1456641"/>
          </a:xfrm>
        </p:grpSpPr>
        <p:sp>
          <p:nvSpPr>
            <p:cNvPr name="Freeform 5" id="5"/>
            <p:cNvSpPr/>
            <p:nvPr/>
          </p:nvSpPr>
          <p:spPr>
            <a:xfrm flipH="false" flipV="false" rot="0">
              <a:off x="0" y="0"/>
              <a:ext cx="2160313" cy="1456641"/>
            </a:xfrm>
            <a:custGeom>
              <a:avLst/>
              <a:gdLst/>
              <a:ahLst/>
              <a:cxnLst/>
              <a:rect r="r" b="b" t="t" l="l"/>
              <a:pathLst>
                <a:path h="1456641" w="2160313">
                  <a:moveTo>
                    <a:pt x="48137" y="0"/>
                  </a:moveTo>
                  <a:lnTo>
                    <a:pt x="2112176" y="0"/>
                  </a:lnTo>
                  <a:cubicBezTo>
                    <a:pt x="2124943" y="0"/>
                    <a:pt x="2137186" y="5072"/>
                    <a:pt x="2146214" y="14099"/>
                  </a:cubicBezTo>
                  <a:cubicBezTo>
                    <a:pt x="2155241" y="23126"/>
                    <a:pt x="2160313" y="35370"/>
                    <a:pt x="2160313" y="48137"/>
                  </a:cubicBezTo>
                  <a:lnTo>
                    <a:pt x="2160313" y="1408505"/>
                  </a:lnTo>
                  <a:cubicBezTo>
                    <a:pt x="2160313" y="1435090"/>
                    <a:pt x="2138761" y="1456641"/>
                    <a:pt x="2112176" y="1456641"/>
                  </a:cubicBezTo>
                  <a:lnTo>
                    <a:pt x="48137" y="1456641"/>
                  </a:lnTo>
                  <a:cubicBezTo>
                    <a:pt x="35370" y="1456641"/>
                    <a:pt x="23126" y="1451570"/>
                    <a:pt x="14099" y="1442542"/>
                  </a:cubicBezTo>
                  <a:cubicBezTo>
                    <a:pt x="5072" y="1433515"/>
                    <a:pt x="0" y="1421271"/>
                    <a:pt x="0" y="1408505"/>
                  </a:cubicBezTo>
                  <a:lnTo>
                    <a:pt x="0" y="48137"/>
                  </a:lnTo>
                  <a:cubicBezTo>
                    <a:pt x="0" y="21552"/>
                    <a:pt x="21552" y="0"/>
                    <a:pt x="48137" y="0"/>
                  </a:cubicBezTo>
                  <a:close/>
                </a:path>
              </a:pathLst>
            </a:custGeom>
            <a:solidFill>
              <a:srgbClr val="E9C7C6"/>
            </a:solidFill>
            <a:ln w="38100" cap="rnd">
              <a:solidFill>
                <a:srgbClr val="000000"/>
              </a:solidFill>
              <a:prstDash val="solid"/>
              <a:round/>
            </a:ln>
          </p:spPr>
        </p:sp>
        <p:sp>
          <p:nvSpPr>
            <p:cNvPr name="TextBox 6" id="6"/>
            <p:cNvSpPr txBox="true"/>
            <p:nvPr/>
          </p:nvSpPr>
          <p:spPr>
            <a:xfrm>
              <a:off x="0" y="-38100"/>
              <a:ext cx="2160313" cy="149474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378077" y="4298905"/>
            <a:ext cx="5499127" cy="3245485"/>
          </a:xfrm>
          <a:prstGeom prst="rect">
            <a:avLst/>
          </a:prstGeom>
        </p:spPr>
        <p:txBody>
          <a:bodyPr anchor="t" rtlCol="false" tIns="0" lIns="0" bIns="0" rIns="0">
            <a:spAutoFit/>
          </a:bodyPr>
          <a:lstStyle/>
          <a:p>
            <a:pPr algn="l">
              <a:lnSpc>
                <a:spcPts val="4339"/>
              </a:lnSpc>
            </a:pPr>
            <a:r>
              <a:rPr lang="en-US" sz="3099">
                <a:solidFill>
                  <a:srgbClr val="000000"/>
                </a:solidFill>
                <a:latin typeface="Alatsi Bold"/>
              </a:rPr>
              <a:t>Gender.</a:t>
            </a:r>
          </a:p>
          <a:p>
            <a:pPr algn="l">
              <a:lnSpc>
                <a:spcPts val="4339"/>
              </a:lnSpc>
            </a:pPr>
            <a:r>
              <a:rPr lang="en-US" sz="3099">
                <a:solidFill>
                  <a:srgbClr val="000000"/>
                </a:solidFill>
                <a:latin typeface="Alatsi Bold"/>
              </a:rPr>
              <a:t>Customer Type.</a:t>
            </a:r>
          </a:p>
          <a:p>
            <a:pPr algn="l">
              <a:lnSpc>
                <a:spcPts val="4339"/>
              </a:lnSpc>
            </a:pPr>
            <a:r>
              <a:rPr lang="en-US" sz="3099">
                <a:solidFill>
                  <a:srgbClr val="000000"/>
                </a:solidFill>
                <a:latin typeface="Alatsi Bold"/>
              </a:rPr>
              <a:t>Type of travel.</a:t>
            </a:r>
          </a:p>
          <a:p>
            <a:pPr algn="l">
              <a:lnSpc>
                <a:spcPts val="4339"/>
              </a:lnSpc>
            </a:pPr>
            <a:r>
              <a:rPr lang="en-US" sz="3099">
                <a:solidFill>
                  <a:srgbClr val="000000"/>
                </a:solidFill>
                <a:latin typeface="Alatsi Bold"/>
              </a:rPr>
              <a:t>Class.</a:t>
            </a:r>
          </a:p>
          <a:p>
            <a:pPr algn="l">
              <a:lnSpc>
                <a:spcPts val="4339"/>
              </a:lnSpc>
            </a:pPr>
            <a:r>
              <a:rPr lang="en-US" sz="3099">
                <a:solidFill>
                  <a:srgbClr val="000000"/>
                </a:solidFill>
                <a:latin typeface="Alatsi Bold"/>
              </a:rPr>
              <a:t>Satisfaction</a:t>
            </a:r>
          </a:p>
          <a:p>
            <a:pPr algn="l">
              <a:lnSpc>
                <a:spcPts val="4339"/>
              </a:lnSpc>
            </a:pPr>
          </a:p>
        </p:txBody>
      </p:sp>
      <p:sp>
        <p:nvSpPr>
          <p:cNvPr name="TextBox 8" id="8"/>
          <p:cNvSpPr txBox="true"/>
          <p:nvPr/>
        </p:nvSpPr>
        <p:spPr>
          <a:xfrm rot="0">
            <a:off x="583505" y="3204191"/>
            <a:ext cx="3878232"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latsi Bold"/>
              </a:rPr>
              <a:t>Categorical</a:t>
            </a:r>
          </a:p>
        </p:txBody>
      </p:sp>
      <p:sp>
        <p:nvSpPr>
          <p:cNvPr name="Freeform 9" id="9"/>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195559" y="2979671"/>
            <a:ext cx="8508936" cy="5549554"/>
            <a:chOff x="0" y="0"/>
            <a:chExt cx="2241037" cy="1461611"/>
          </a:xfrm>
        </p:grpSpPr>
        <p:sp>
          <p:nvSpPr>
            <p:cNvPr name="Freeform 11" id="11"/>
            <p:cNvSpPr/>
            <p:nvPr/>
          </p:nvSpPr>
          <p:spPr>
            <a:xfrm flipH="false" flipV="false" rot="0">
              <a:off x="0" y="0"/>
              <a:ext cx="2241037" cy="1461611"/>
            </a:xfrm>
            <a:custGeom>
              <a:avLst/>
              <a:gdLst/>
              <a:ahLst/>
              <a:cxnLst/>
              <a:rect r="r" b="b" t="t" l="l"/>
              <a:pathLst>
                <a:path h="1461611" w="2241037">
                  <a:moveTo>
                    <a:pt x="46403" y="0"/>
                  </a:moveTo>
                  <a:lnTo>
                    <a:pt x="2194634" y="0"/>
                  </a:lnTo>
                  <a:cubicBezTo>
                    <a:pt x="2206941" y="0"/>
                    <a:pt x="2218743" y="4889"/>
                    <a:pt x="2227446" y="13591"/>
                  </a:cubicBezTo>
                  <a:cubicBezTo>
                    <a:pt x="2236148" y="22293"/>
                    <a:pt x="2241037" y="34096"/>
                    <a:pt x="2241037" y="46403"/>
                  </a:cubicBezTo>
                  <a:lnTo>
                    <a:pt x="2241037" y="1415208"/>
                  </a:lnTo>
                  <a:cubicBezTo>
                    <a:pt x="2241037" y="1427515"/>
                    <a:pt x="2236148" y="1439318"/>
                    <a:pt x="2227446" y="1448020"/>
                  </a:cubicBezTo>
                  <a:cubicBezTo>
                    <a:pt x="2218743" y="1456722"/>
                    <a:pt x="2206941" y="1461611"/>
                    <a:pt x="2194634" y="1461611"/>
                  </a:cubicBezTo>
                  <a:lnTo>
                    <a:pt x="46403" y="1461611"/>
                  </a:lnTo>
                  <a:cubicBezTo>
                    <a:pt x="34096" y="1461611"/>
                    <a:pt x="22293" y="1456722"/>
                    <a:pt x="13591" y="1448020"/>
                  </a:cubicBezTo>
                  <a:cubicBezTo>
                    <a:pt x="4889" y="1439318"/>
                    <a:pt x="0" y="1427515"/>
                    <a:pt x="0" y="1415208"/>
                  </a:cubicBezTo>
                  <a:lnTo>
                    <a:pt x="0" y="46403"/>
                  </a:lnTo>
                  <a:cubicBezTo>
                    <a:pt x="0" y="34096"/>
                    <a:pt x="4889" y="22293"/>
                    <a:pt x="13591" y="13591"/>
                  </a:cubicBezTo>
                  <a:cubicBezTo>
                    <a:pt x="22293" y="4889"/>
                    <a:pt x="34096" y="0"/>
                    <a:pt x="46403" y="0"/>
                  </a:cubicBezTo>
                  <a:close/>
                </a:path>
              </a:pathLst>
            </a:custGeom>
            <a:solidFill>
              <a:srgbClr val="E9C7C6"/>
            </a:solidFill>
            <a:ln w="38100" cap="rnd">
              <a:solidFill>
                <a:srgbClr val="000000"/>
              </a:solidFill>
              <a:prstDash val="solid"/>
              <a:round/>
            </a:ln>
          </p:spPr>
        </p:sp>
        <p:sp>
          <p:nvSpPr>
            <p:cNvPr name="TextBox 12" id="12"/>
            <p:cNvSpPr txBox="true"/>
            <p:nvPr/>
          </p:nvSpPr>
          <p:spPr>
            <a:xfrm>
              <a:off x="0" y="-38100"/>
              <a:ext cx="2241037" cy="149971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478670" y="4083292"/>
            <a:ext cx="7813170" cy="4875208"/>
          </a:xfrm>
          <a:prstGeom prst="rect">
            <a:avLst/>
          </a:prstGeom>
        </p:spPr>
        <p:txBody>
          <a:bodyPr anchor="t" rtlCol="false" tIns="0" lIns="0" bIns="0" rIns="0">
            <a:spAutoFit/>
          </a:bodyPr>
          <a:lstStyle/>
          <a:p>
            <a:pPr algn="l">
              <a:lnSpc>
                <a:spcPts val="3900"/>
              </a:lnSpc>
            </a:pPr>
            <a:r>
              <a:rPr lang="en-US" sz="2785">
                <a:solidFill>
                  <a:srgbClr val="000000"/>
                </a:solidFill>
                <a:latin typeface="Alatsi Bold"/>
              </a:rPr>
              <a:t>Age </a:t>
            </a:r>
            <a:r>
              <a:rPr lang="en-US" sz="2785">
                <a:solidFill>
                  <a:srgbClr val="000000"/>
                </a:solidFill>
                <a:latin typeface="Alatsi Bold"/>
              </a:rPr>
              <a:t> - Flight Diastance - Inflight wifi service </a:t>
            </a:r>
          </a:p>
          <a:p>
            <a:pPr algn="l">
              <a:lnSpc>
                <a:spcPts val="3900"/>
              </a:lnSpc>
            </a:pPr>
            <a:r>
              <a:rPr lang="en-US" sz="2785">
                <a:solidFill>
                  <a:srgbClr val="000000"/>
                </a:solidFill>
                <a:latin typeface="Alatsi Bold"/>
              </a:rPr>
              <a:t>Departure/Arrival time convenient - Cleanliness</a:t>
            </a:r>
          </a:p>
          <a:p>
            <a:pPr algn="l">
              <a:lnSpc>
                <a:spcPts val="3900"/>
              </a:lnSpc>
            </a:pPr>
            <a:r>
              <a:rPr lang="en-US" sz="2785">
                <a:solidFill>
                  <a:srgbClr val="000000"/>
                </a:solidFill>
                <a:latin typeface="Alatsi Bold"/>
              </a:rPr>
              <a:t>Ease of Online booking - Arrival Delay in Minutes</a:t>
            </a:r>
          </a:p>
          <a:p>
            <a:pPr algn="l">
              <a:lnSpc>
                <a:spcPts val="3900"/>
              </a:lnSpc>
            </a:pPr>
            <a:r>
              <a:rPr lang="en-US" sz="2785">
                <a:solidFill>
                  <a:srgbClr val="000000"/>
                </a:solidFill>
                <a:latin typeface="Alatsi Bold"/>
              </a:rPr>
              <a:t>Gate location  - Food and drink - Online boarding    Seat comfort - Inflight entertainment </a:t>
            </a:r>
          </a:p>
          <a:p>
            <a:pPr algn="l">
              <a:lnSpc>
                <a:spcPts val="3900"/>
              </a:lnSpc>
            </a:pPr>
            <a:r>
              <a:rPr lang="en-US" sz="2785">
                <a:solidFill>
                  <a:srgbClr val="000000"/>
                </a:solidFill>
                <a:latin typeface="Alatsi Bold"/>
              </a:rPr>
              <a:t> On-board service  - Leg room service - Baggage handling - Checkin service  Inflight service </a:t>
            </a:r>
          </a:p>
          <a:p>
            <a:pPr algn="l">
              <a:lnSpc>
                <a:spcPts val="3900"/>
              </a:lnSpc>
            </a:pPr>
            <a:r>
              <a:rPr lang="en-US" sz="2785">
                <a:solidFill>
                  <a:srgbClr val="000000"/>
                </a:solidFill>
                <a:latin typeface="Alatsi Bold"/>
              </a:rPr>
              <a:t>Departure Delay in Minutes </a:t>
            </a:r>
          </a:p>
          <a:p>
            <a:pPr algn="l">
              <a:lnSpc>
                <a:spcPts val="3900"/>
              </a:lnSpc>
            </a:pPr>
            <a:r>
              <a:rPr lang="en-US" sz="2785">
                <a:solidFill>
                  <a:srgbClr val="000000"/>
                </a:solidFill>
                <a:latin typeface="Alatsi Bold"/>
              </a:rPr>
              <a:t> </a:t>
            </a:r>
          </a:p>
          <a:p>
            <a:pPr algn="l">
              <a:lnSpc>
                <a:spcPts val="3900"/>
              </a:lnSpc>
            </a:pPr>
          </a:p>
        </p:txBody>
      </p:sp>
      <p:sp>
        <p:nvSpPr>
          <p:cNvPr name="TextBox 14" id="14"/>
          <p:cNvSpPr txBox="true"/>
          <p:nvPr/>
        </p:nvSpPr>
        <p:spPr>
          <a:xfrm rot="0">
            <a:off x="9005017" y="3204191"/>
            <a:ext cx="3878232"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Alatsi Bold"/>
              </a:rPr>
              <a:t>Numerical</a:t>
            </a:r>
          </a:p>
        </p:txBody>
      </p:sp>
      <p:sp>
        <p:nvSpPr>
          <p:cNvPr name="AutoShape 15" id="15"/>
          <p:cNvSpPr/>
          <p:nvPr/>
        </p:nvSpPr>
        <p:spPr>
          <a:xfrm>
            <a:off x="-254016" y="9357192"/>
            <a:ext cx="7105264" cy="19050"/>
          </a:xfrm>
          <a:prstGeom prst="line">
            <a:avLst/>
          </a:prstGeom>
          <a:ln cap="flat" w="114300">
            <a:solidFill>
              <a:srgbClr val="9FC3D0"/>
            </a:solidFill>
            <a:prstDash val="solid"/>
            <a:headEnd type="none" len="sm" w="sm"/>
            <a:tailEnd type="none" len="sm" w="sm"/>
          </a:ln>
        </p:spPr>
      </p:sp>
      <p:sp>
        <p:nvSpPr>
          <p:cNvPr name="AutoShape 16" id="16"/>
          <p:cNvSpPr/>
          <p:nvPr/>
        </p:nvSpPr>
        <p:spPr>
          <a:xfrm>
            <a:off x="11436752" y="9357192"/>
            <a:ext cx="7105264" cy="19050"/>
          </a:xfrm>
          <a:prstGeom prst="line">
            <a:avLst/>
          </a:prstGeom>
          <a:ln cap="flat" w="114300">
            <a:solidFill>
              <a:srgbClr val="9FC3D0"/>
            </a:solidFill>
            <a:prstDash val="solid"/>
            <a:headEnd type="none" len="sm" w="sm"/>
            <a:tailEnd type="none" len="sm" w="sm"/>
          </a:ln>
        </p:spPr>
      </p:sp>
      <p:grpSp>
        <p:nvGrpSpPr>
          <p:cNvPr name="Group 17" id="17"/>
          <p:cNvGrpSpPr/>
          <p:nvPr/>
        </p:nvGrpSpPr>
        <p:grpSpPr>
          <a:xfrm rot="0">
            <a:off x="15859155" y="0"/>
            <a:ext cx="1562612" cy="1673225"/>
            <a:chOff x="0" y="0"/>
            <a:chExt cx="2083482" cy="2230967"/>
          </a:xfrm>
        </p:grpSpPr>
        <p:grpSp>
          <p:nvGrpSpPr>
            <p:cNvPr name="Group 18" id="18"/>
            <p:cNvGrpSpPr/>
            <p:nvPr/>
          </p:nvGrpSpPr>
          <p:grpSpPr>
            <a:xfrm rot="0">
              <a:off x="75599" y="0"/>
              <a:ext cx="1932284" cy="2230967"/>
              <a:chOff x="0" y="0"/>
              <a:chExt cx="703982" cy="812800"/>
            </a:xfrm>
          </p:grpSpPr>
          <p:sp>
            <p:nvSpPr>
              <p:cNvPr name="Freeform 19" id="1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20" id="2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22" id="22"/>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7" id="7"/>
          <p:cNvSpPr/>
          <p:nvPr/>
        </p:nvSpPr>
        <p:spPr>
          <a:xfrm flipH="false" flipV="false" rot="0">
            <a:off x="343008" y="2793921"/>
            <a:ext cx="8381113" cy="2556950"/>
          </a:xfrm>
          <a:custGeom>
            <a:avLst/>
            <a:gdLst/>
            <a:ahLst/>
            <a:cxnLst/>
            <a:rect r="r" b="b" t="t" l="l"/>
            <a:pathLst>
              <a:path h="2556950" w="8381113">
                <a:moveTo>
                  <a:pt x="0" y="0"/>
                </a:moveTo>
                <a:lnTo>
                  <a:pt x="8381114" y="0"/>
                </a:lnTo>
                <a:lnTo>
                  <a:pt x="8381114" y="2556950"/>
                </a:lnTo>
                <a:lnTo>
                  <a:pt x="0" y="2556950"/>
                </a:lnTo>
                <a:lnTo>
                  <a:pt x="0" y="0"/>
                </a:lnTo>
                <a:close/>
              </a:path>
            </a:pathLst>
          </a:custGeom>
          <a:blipFill>
            <a:blip r:embed="rId2"/>
            <a:stretch>
              <a:fillRect l="0" t="0" r="0" b="0"/>
            </a:stretch>
          </a:blipFill>
        </p:spPr>
      </p:sp>
      <p:sp>
        <p:nvSpPr>
          <p:cNvPr name="Freeform 8" id="8"/>
          <p:cNvSpPr/>
          <p:nvPr/>
        </p:nvSpPr>
        <p:spPr>
          <a:xfrm flipH="false" flipV="false" rot="0">
            <a:off x="343008" y="5179511"/>
            <a:ext cx="8381113" cy="2663355"/>
          </a:xfrm>
          <a:custGeom>
            <a:avLst/>
            <a:gdLst/>
            <a:ahLst/>
            <a:cxnLst/>
            <a:rect r="r" b="b" t="t" l="l"/>
            <a:pathLst>
              <a:path h="2663355" w="8381113">
                <a:moveTo>
                  <a:pt x="0" y="0"/>
                </a:moveTo>
                <a:lnTo>
                  <a:pt x="8381114" y="0"/>
                </a:lnTo>
                <a:lnTo>
                  <a:pt x="8381114" y="2663356"/>
                </a:lnTo>
                <a:lnTo>
                  <a:pt x="0" y="2663356"/>
                </a:lnTo>
                <a:lnTo>
                  <a:pt x="0" y="0"/>
                </a:lnTo>
                <a:close/>
              </a:path>
            </a:pathLst>
          </a:custGeom>
          <a:blipFill>
            <a:blip r:embed="rId3"/>
            <a:stretch>
              <a:fillRect l="0" t="0" r="0" b="0"/>
            </a:stretch>
          </a:blipFill>
        </p:spPr>
      </p:sp>
      <p:sp>
        <p:nvSpPr>
          <p:cNvPr name="Freeform 9" id="9"/>
          <p:cNvSpPr/>
          <p:nvPr/>
        </p:nvSpPr>
        <p:spPr>
          <a:xfrm flipH="false" flipV="false" rot="0">
            <a:off x="592066" y="7842867"/>
            <a:ext cx="8132055" cy="2716379"/>
          </a:xfrm>
          <a:custGeom>
            <a:avLst/>
            <a:gdLst/>
            <a:ahLst/>
            <a:cxnLst/>
            <a:rect r="r" b="b" t="t" l="l"/>
            <a:pathLst>
              <a:path h="2716379" w="8132055">
                <a:moveTo>
                  <a:pt x="0" y="0"/>
                </a:moveTo>
                <a:lnTo>
                  <a:pt x="8132056" y="0"/>
                </a:lnTo>
                <a:lnTo>
                  <a:pt x="8132056" y="2716379"/>
                </a:lnTo>
                <a:lnTo>
                  <a:pt x="0" y="2716379"/>
                </a:lnTo>
                <a:lnTo>
                  <a:pt x="0" y="0"/>
                </a:lnTo>
                <a:close/>
              </a:path>
            </a:pathLst>
          </a:custGeom>
          <a:blipFill>
            <a:blip r:embed="rId4"/>
            <a:stretch>
              <a:fillRect l="0" t="-2462" r="0" b="-2462"/>
            </a:stretch>
          </a:blipFill>
        </p:spPr>
      </p:sp>
      <p:sp>
        <p:nvSpPr>
          <p:cNvPr name="Freeform 10" id="10"/>
          <p:cNvSpPr/>
          <p:nvPr/>
        </p:nvSpPr>
        <p:spPr>
          <a:xfrm flipH="false" flipV="false" rot="0">
            <a:off x="9151911" y="2731128"/>
            <a:ext cx="7666463" cy="2705810"/>
          </a:xfrm>
          <a:custGeom>
            <a:avLst/>
            <a:gdLst/>
            <a:ahLst/>
            <a:cxnLst/>
            <a:rect r="r" b="b" t="t" l="l"/>
            <a:pathLst>
              <a:path h="2705810" w="7666463">
                <a:moveTo>
                  <a:pt x="0" y="0"/>
                </a:moveTo>
                <a:lnTo>
                  <a:pt x="7666463" y="0"/>
                </a:lnTo>
                <a:lnTo>
                  <a:pt x="7666463" y="2705811"/>
                </a:lnTo>
                <a:lnTo>
                  <a:pt x="0" y="2705811"/>
                </a:lnTo>
                <a:lnTo>
                  <a:pt x="0" y="0"/>
                </a:lnTo>
                <a:close/>
              </a:path>
            </a:pathLst>
          </a:custGeom>
          <a:blipFill>
            <a:blip r:embed="rId5"/>
            <a:stretch>
              <a:fillRect l="0" t="0" r="0" b="0"/>
            </a:stretch>
          </a:blipFill>
        </p:spPr>
      </p:sp>
      <p:sp>
        <p:nvSpPr>
          <p:cNvPr name="Freeform 11" id="11"/>
          <p:cNvSpPr/>
          <p:nvPr/>
        </p:nvSpPr>
        <p:spPr>
          <a:xfrm flipH="false" flipV="false" rot="0">
            <a:off x="9151911" y="5350871"/>
            <a:ext cx="7666463" cy="2717227"/>
          </a:xfrm>
          <a:custGeom>
            <a:avLst/>
            <a:gdLst/>
            <a:ahLst/>
            <a:cxnLst/>
            <a:rect r="r" b="b" t="t" l="l"/>
            <a:pathLst>
              <a:path h="2717227" w="7666463">
                <a:moveTo>
                  <a:pt x="0" y="0"/>
                </a:moveTo>
                <a:lnTo>
                  <a:pt x="7666463" y="0"/>
                </a:lnTo>
                <a:lnTo>
                  <a:pt x="7666463" y="2717227"/>
                </a:lnTo>
                <a:lnTo>
                  <a:pt x="0" y="2717227"/>
                </a:lnTo>
                <a:lnTo>
                  <a:pt x="0" y="0"/>
                </a:lnTo>
                <a:close/>
              </a:path>
            </a:pathLst>
          </a:custGeom>
          <a:blipFill>
            <a:blip r:embed="rId6"/>
            <a:stretch>
              <a:fillRect l="0" t="0" r="0" b="0"/>
            </a:stretch>
          </a:blipFill>
        </p:spPr>
      </p:sp>
      <p:sp>
        <p:nvSpPr>
          <p:cNvPr name="Freeform 12" id="12"/>
          <p:cNvSpPr/>
          <p:nvPr/>
        </p:nvSpPr>
        <p:spPr>
          <a:xfrm flipH="false" flipV="false" rot="0">
            <a:off x="9151911" y="8068098"/>
            <a:ext cx="7686005" cy="2731838"/>
          </a:xfrm>
          <a:custGeom>
            <a:avLst/>
            <a:gdLst/>
            <a:ahLst/>
            <a:cxnLst/>
            <a:rect r="r" b="b" t="t" l="l"/>
            <a:pathLst>
              <a:path h="2731838" w="7686005">
                <a:moveTo>
                  <a:pt x="0" y="0"/>
                </a:moveTo>
                <a:lnTo>
                  <a:pt x="7686005" y="0"/>
                </a:lnTo>
                <a:lnTo>
                  <a:pt x="7686005" y="2731839"/>
                </a:lnTo>
                <a:lnTo>
                  <a:pt x="0" y="2731839"/>
                </a:lnTo>
                <a:lnTo>
                  <a:pt x="0" y="0"/>
                </a:lnTo>
                <a:close/>
              </a:path>
            </a:pathLst>
          </a:custGeom>
          <a:blipFill>
            <a:blip r:embed="rId7"/>
            <a:stretch>
              <a:fillRect l="0" t="0" r="0" b="0"/>
            </a:stretch>
          </a:blipFill>
        </p:spPr>
      </p:sp>
      <p:sp>
        <p:nvSpPr>
          <p:cNvPr name="TextBox 13" id="13"/>
          <p:cNvSpPr txBox="true"/>
          <p:nvPr/>
        </p:nvSpPr>
        <p:spPr>
          <a:xfrm rot="0">
            <a:off x="348008" y="1220107"/>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Univariate Analysis:</a:t>
            </a:r>
          </a:p>
          <a:p>
            <a:pPr algn="l" marL="902546" indent="-451273" lvl="1">
              <a:lnSpc>
                <a:spcPts val="5852"/>
              </a:lnSpc>
              <a:buFont typeface="Arial"/>
              <a:buChar char="•"/>
            </a:pPr>
            <a:r>
              <a:rPr lang="en-US" sz="4180">
                <a:solidFill>
                  <a:srgbClr val="000000"/>
                </a:solidFill>
                <a:latin typeface="Alatsi Bold"/>
              </a:rPr>
              <a:t>Pie charts for categorical variables:</a:t>
            </a:r>
          </a:p>
        </p:txBody>
      </p:sp>
      <p:sp>
        <p:nvSpPr>
          <p:cNvPr name="TextBox 14" id="14"/>
          <p:cNvSpPr txBox="true"/>
          <p:nvPr/>
        </p:nvSpPr>
        <p:spPr>
          <a:xfrm rot="0">
            <a:off x="2134102" y="30162"/>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7" id="7"/>
          <p:cNvSpPr/>
          <p:nvPr/>
        </p:nvSpPr>
        <p:spPr>
          <a:xfrm flipH="false" flipV="false" rot="0">
            <a:off x="510475" y="4675243"/>
            <a:ext cx="16911292" cy="4161995"/>
          </a:xfrm>
          <a:custGeom>
            <a:avLst/>
            <a:gdLst/>
            <a:ahLst/>
            <a:cxnLst/>
            <a:rect r="r" b="b" t="t" l="l"/>
            <a:pathLst>
              <a:path h="4161995" w="16911292">
                <a:moveTo>
                  <a:pt x="0" y="0"/>
                </a:moveTo>
                <a:lnTo>
                  <a:pt x="16911292" y="0"/>
                </a:lnTo>
                <a:lnTo>
                  <a:pt x="16911292" y="4161996"/>
                </a:lnTo>
                <a:lnTo>
                  <a:pt x="0" y="4161996"/>
                </a:lnTo>
                <a:lnTo>
                  <a:pt x="0" y="0"/>
                </a:lnTo>
                <a:close/>
              </a:path>
            </a:pathLst>
          </a:custGeom>
          <a:blipFill>
            <a:blip r:embed="rId2"/>
            <a:stretch>
              <a:fillRect l="0" t="0" r="0" b="0"/>
            </a:stretch>
          </a:blipFill>
        </p:spPr>
      </p:sp>
      <p:sp>
        <p:nvSpPr>
          <p:cNvPr name="TextBox 8" id="8"/>
          <p:cNvSpPr txBox="true"/>
          <p:nvPr/>
        </p:nvSpPr>
        <p:spPr>
          <a:xfrm rot="0">
            <a:off x="510475" y="2610954"/>
            <a:ext cx="14705320" cy="1465443"/>
          </a:xfrm>
          <a:prstGeom prst="rect">
            <a:avLst/>
          </a:prstGeom>
        </p:spPr>
        <p:txBody>
          <a:bodyPr anchor="t" rtlCol="false" tIns="0" lIns="0" bIns="0" rIns="0">
            <a:spAutoFit/>
          </a:bodyPr>
          <a:lstStyle/>
          <a:p>
            <a:pPr algn="l">
              <a:lnSpc>
                <a:spcPts val="5852"/>
              </a:lnSpc>
            </a:pPr>
            <a:r>
              <a:rPr lang="en-US" sz="4180">
                <a:solidFill>
                  <a:srgbClr val="000000"/>
                </a:solidFill>
                <a:latin typeface="Alatsi Bold"/>
              </a:rPr>
              <a:t>(1)  Univariate Analysis:</a:t>
            </a:r>
          </a:p>
          <a:p>
            <a:pPr algn="l" marL="902546" indent="-451273" lvl="1">
              <a:lnSpc>
                <a:spcPts val="5852"/>
              </a:lnSpc>
              <a:buFont typeface="Arial"/>
              <a:buChar char="•"/>
            </a:pPr>
            <a:r>
              <a:rPr lang="en-US" sz="4180">
                <a:solidFill>
                  <a:srgbClr val="000000"/>
                </a:solidFill>
                <a:latin typeface="Alatsi Bold"/>
              </a:rPr>
              <a:t>Histograms for numerical variables:</a:t>
            </a:r>
          </a:p>
        </p:txBody>
      </p:sp>
      <p:sp>
        <p:nvSpPr>
          <p:cNvPr name="TextBox 9" id="9"/>
          <p:cNvSpPr txBox="true"/>
          <p:nvPr/>
        </p:nvSpPr>
        <p:spPr>
          <a:xfrm rot="0">
            <a:off x="2035756"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DAGEfCY9wRM</dc:identifier>
  <dcterms:modified xsi:type="dcterms:W3CDTF">2011-08-01T06:04:30Z</dcterms:modified>
  <cp:revision>1</cp:revision>
  <dc:title>Airline passenger Satisfaction</dc:title>
</cp:coreProperties>
</file>